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8"/>
  </p:notesMasterIdLst>
  <p:sldIdLst>
    <p:sldId id="269" r:id="rId5"/>
    <p:sldId id="257" r:id="rId6"/>
    <p:sldId id="258" r:id="rId7"/>
    <p:sldId id="259" r:id="rId8"/>
    <p:sldId id="260" r:id="rId9"/>
    <p:sldId id="271" r:id="rId10"/>
    <p:sldId id="262" r:id="rId11"/>
    <p:sldId id="263" r:id="rId12"/>
    <p:sldId id="264" r:id="rId13"/>
    <p:sldId id="265" r:id="rId14"/>
    <p:sldId id="266" r:id="rId15"/>
    <p:sldId id="267" r:id="rId16"/>
    <p:sldId id="268" r:id="rId17"/>
  </p:sldIdLst>
  <p:sldSz cx="7556500" cy="10693400"/>
  <p:notesSz cx="6858000" cy="9144000"/>
  <p:embeddedFontLst>
    <p:embeddedFont>
      <p:font typeface="Arimo" panose="020B0604020202020204" charset="0"/>
      <p:regular r:id="rId19"/>
    </p:embeddedFont>
    <p:embeddedFont>
      <p:font typeface="Calibri" panose="020F0502020204030204" pitchFamily="34" charset="0"/>
      <p:regular r:id="rId20"/>
      <p:bold r:id="rId21"/>
      <p:italic r:id="rId22"/>
      <p:boldItalic r:id="rId23"/>
    </p:embeddedFont>
    <p:embeddedFont>
      <p:font typeface="Montserrat" pitchFamily="2" charset="0"/>
      <p:regular r:id="rId24"/>
      <p:bold r:id="rId25"/>
      <p:italic r:id="rId26"/>
      <p:boldItalic r:id="rId27"/>
    </p:embeddedFont>
    <p:embeddedFont>
      <p:font typeface="Montserrat Bold" pitchFamily="2" charset="0"/>
      <p:regular r:id="rId28"/>
      <p:bold r:id="rId29"/>
    </p:embeddedFont>
    <p:embeddedFont>
      <p:font typeface="Montserrat ExtraBold" pitchFamily="2" charset="0"/>
      <p:bold r:id="rId30"/>
      <p:boldItalic r:id="rId31"/>
    </p:embeddedFont>
    <p:embeddedFont>
      <p:font typeface="Montserrat Medium" pitchFamily="2" charset="0"/>
      <p:regular r:id="rId32"/>
      <p:italic r:id="rId33"/>
    </p:embeddedFont>
    <p:embeddedFont>
      <p:font typeface="Montserrat Thin" pitchFamily="2" charset="0"/>
      <p:regular r:id="rId34"/>
      <p: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47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3BFC94-7EB5-F9A0-692A-948ABDDA1290}" v="8" dt="2026-01-22T18:48:22.2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5380" autoAdjust="0"/>
  </p:normalViewPr>
  <p:slideViewPr>
    <p:cSldViewPr>
      <p:cViewPr varScale="1">
        <p:scale>
          <a:sx n="71" d="100"/>
          <a:sy n="71" d="100"/>
        </p:scale>
        <p:origin x="3030" y="-5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ableStyles" Target="tableStyles.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ge Luis Gómez Agúero" userId="S::jgomez@vag-global.com::d0ad68b4-700e-4b56-ba2d-5ab5b7795aa0" providerId="AD" clId="Web-{C53BFC94-7EB5-F9A0-692A-948ABDDA1290}"/>
    <pc:docChg chg="modSld">
      <pc:chgData name="Jorge Luis Gómez Agúero" userId="S::jgomez@vag-global.com::d0ad68b4-700e-4b56-ba2d-5ab5b7795aa0" providerId="AD" clId="Web-{C53BFC94-7EB5-F9A0-692A-948ABDDA1290}" dt="2026-01-22T18:48:17.038" v="0" actId="20577"/>
      <pc:docMkLst>
        <pc:docMk/>
      </pc:docMkLst>
      <pc:sldChg chg="modSp">
        <pc:chgData name="Jorge Luis Gómez Agúero" userId="S::jgomez@vag-global.com::d0ad68b4-700e-4b56-ba2d-5ab5b7795aa0" providerId="AD" clId="Web-{C53BFC94-7EB5-F9A0-692A-948ABDDA1290}" dt="2026-01-22T18:48:17.038" v="0" actId="20577"/>
        <pc:sldMkLst>
          <pc:docMk/>
          <pc:sldMk cId="0" sldId="268"/>
        </pc:sldMkLst>
        <pc:spChg chg="mod">
          <ac:chgData name="Jorge Luis Gómez Agúero" userId="S::jgomez@vag-global.com::d0ad68b4-700e-4b56-ba2d-5ab5b7795aa0" providerId="AD" clId="Web-{C53BFC94-7EB5-F9A0-692A-948ABDDA1290}" dt="2026-01-22T18:48:17.038" v="0" actId="20577"/>
          <ac:spMkLst>
            <pc:docMk/>
            <pc:sldMk cId="0" sldId="268"/>
            <ac:spMk id="62" creationId="{3561853A-ABA6-4AEF-B14A-E4EC6AD581AF}"/>
          </ac:spMkLst>
        </pc:spChg>
      </pc:sldChg>
    </pc:docChg>
  </pc:docChgLst>
  <pc:docChgLst>
    <pc:chgData clId="Web-{C53BFC94-7EB5-F9A0-692A-948ABDDA1290}"/>
    <pc:docChg chg="modSld">
      <pc:chgData name="" userId="" providerId="" clId="Web-{C53BFC94-7EB5-F9A0-692A-948ABDDA1290}" dt="2026-01-22T18:47:34.616" v="0" actId="20577"/>
      <pc:docMkLst>
        <pc:docMk/>
      </pc:docMkLst>
      <pc:sldChg chg="modSp">
        <pc:chgData name="" userId="" providerId="" clId="Web-{C53BFC94-7EB5-F9A0-692A-948ABDDA1290}" dt="2026-01-22T18:47:34.616" v="0" actId="20577"/>
        <pc:sldMkLst>
          <pc:docMk/>
          <pc:sldMk cId="2219839910" sldId="269"/>
        </pc:sldMkLst>
        <pc:spChg chg="mod">
          <ac:chgData name="" userId="" providerId="" clId="Web-{C53BFC94-7EB5-F9A0-692A-948ABDDA1290}" dt="2026-01-22T18:47:34.616" v="0" actId="20577"/>
          <ac:spMkLst>
            <pc:docMk/>
            <pc:sldMk cId="2219839910" sldId="269"/>
            <ac:spMk id="1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8344A5-7E1C-4D56-8B14-8F913B566E4E}" type="datetimeFigureOut">
              <a:rPr lang="es-PE" smtClean="0"/>
              <a:t>26/06/2026</a:t>
            </a:fld>
            <a:endParaRPr lang="es-PE"/>
          </a:p>
        </p:txBody>
      </p:sp>
      <p:sp>
        <p:nvSpPr>
          <p:cNvPr id="4" name="Marcador de imagen de diapositiva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Clique para alterar os estilos de texto do padrão</a:t>
            </a:r>
          </a:p>
          <a:p>
            <a:pPr lvl="1"/>
            <a:r>
              <a:rPr lang="es-ES"/>
              <a:t>Segundo nível</a:t>
            </a:r>
          </a:p>
          <a:p>
            <a:pPr lvl="2"/>
            <a:r>
              <a:rPr lang="es-ES"/>
              <a:t>Terceiro nível</a:t>
            </a:r>
          </a:p>
          <a:p>
            <a:pPr lvl="3"/>
            <a:r>
              <a:rPr lang="es-ES"/>
              <a:t>Quarto nível</a:t>
            </a:r>
          </a:p>
          <a:p>
            <a:pPr lvl="4"/>
            <a:r>
              <a:rPr lang="es-ES"/>
              <a:t>Quinto nível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401D5D-61F2-46D1-8475-72571F148582}" type="slidenum">
              <a:rPr lang="es-PE" smtClean="0"/>
              <a:t>‹Nº›</a:t>
            </a:fld>
            <a:endParaRPr lang="es-PE"/>
          </a:p>
        </p:txBody>
      </p:sp>
    </p:spTree>
    <p:extLst>
      <p:ext uri="{BB962C8B-B14F-4D97-AF65-F5344CB8AC3E}">
        <p14:creationId xmlns:p14="http://schemas.microsoft.com/office/powerpoint/2010/main" val="2013678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89401D5D-61F2-46D1-8475-72571F148582}" type="slidenum">
              <a:rPr lang="es-PE" smtClean="0"/>
              <a:t>6</a:t>
            </a:fld>
            <a:endParaRPr lang="es-PE"/>
          </a:p>
        </p:txBody>
      </p:sp>
    </p:spTree>
    <p:extLst>
      <p:ext uri="{BB962C8B-B14F-4D97-AF65-F5344CB8AC3E}">
        <p14:creationId xmlns:p14="http://schemas.microsoft.com/office/powerpoint/2010/main" val="810433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Clique para editar o estilo do título principal</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Clique para editar os estilos de texto do modelo</a:t>
            </a:r>
          </a:p>
          <a:p>
            <a:pPr lvl="1"/>
            <a:r>
              <a:rPr lang="en-US"/>
              <a:t>Segundo nível</a:t>
            </a:r>
          </a:p>
          <a:p>
            <a:pPr lvl="2"/>
            <a:r>
              <a:rPr lang="en-US"/>
              <a:t>Terceiro nível</a:t>
            </a:r>
          </a:p>
          <a:p>
            <a:pPr lvl="3"/>
            <a:r>
              <a:rPr lang="en-US"/>
              <a:t>Quarto nível</a:t>
            </a:r>
          </a:p>
          <a:p>
            <a:pPr lvl="4"/>
            <a:r>
              <a:rPr lang="en-US"/>
              <a:t>Quinto nível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6/26/2026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hyperlink" Target="mailto:aalayo@vag-global.com" TargetMode="External"/><Relationship Id="rId3" Type="http://schemas.openxmlformats.org/officeDocument/2006/relationships/image" Target="../media/image8.svg"/><Relationship Id="rId7" Type="http://schemas.openxmlformats.org/officeDocument/2006/relationships/image" Target="../media/image42.png"/><Relationship Id="rId12" Type="http://schemas.openxmlformats.org/officeDocument/2006/relationships/image" Target="../media/image45.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1.svg"/><Relationship Id="rId11" Type="http://schemas.openxmlformats.org/officeDocument/2006/relationships/hyperlink" Target="mailto:evargas@vag-global.com" TargetMode="External"/><Relationship Id="rId5" Type="http://schemas.openxmlformats.org/officeDocument/2006/relationships/image" Target="../media/image40.png"/><Relationship Id="rId10" Type="http://schemas.openxmlformats.org/officeDocument/2006/relationships/image" Target="../media/image44.jpeg"/><Relationship Id="rId4" Type="http://schemas.openxmlformats.org/officeDocument/2006/relationships/image" Target="../media/image39.jpeg"/><Relationship Id="rId9" Type="http://schemas.openxmlformats.org/officeDocument/2006/relationships/hyperlink" Target="mailto:cvargas@vag-global.com" TargetMode="External"/><Relationship Id="rId1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jpeg"/><Relationship Id="rId3" Type="http://schemas.openxmlformats.org/officeDocument/2006/relationships/image" Target="../media/image8.svg"/><Relationship Id="rId7" Type="http://schemas.openxmlformats.org/officeDocument/2006/relationships/image" Target="../media/image42.png"/><Relationship Id="rId12" Type="http://schemas.openxmlformats.org/officeDocument/2006/relationships/hyperlink" Target="mailto:hllanqui@vag-global.com" TargetMode="External"/><Relationship Id="rId17" Type="http://schemas.openxmlformats.org/officeDocument/2006/relationships/image" Target="../media/image11.png"/><Relationship Id="rId2" Type="http://schemas.openxmlformats.org/officeDocument/2006/relationships/image" Target="../media/image7.png"/><Relationship Id="rId16"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41.svg"/><Relationship Id="rId11" Type="http://schemas.openxmlformats.org/officeDocument/2006/relationships/hyperlink" Target="mailto:gustavo.martinez@vag-global.com" TargetMode="External"/><Relationship Id="rId5" Type="http://schemas.openxmlformats.org/officeDocument/2006/relationships/image" Target="../media/image40.png"/><Relationship Id="rId15" Type="http://schemas.openxmlformats.org/officeDocument/2006/relationships/hyperlink" Target="mailto:cvargas@vag-global.com" TargetMode="External"/><Relationship Id="rId10" Type="http://schemas.openxmlformats.org/officeDocument/2006/relationships/image" Target="../media/image47.jpeg"/><Relationship Id="rId4" Type="http://schemas.openxmlformats.org/officeDocument/2006/relationships/image" Target="../media/image46.jpeg"/><Relationship Id="rId9" Type="http://schemas.openxmlformats.org/officeDocument/2006/relationships/hyperlink" Target="mailto:rayala@vag-global.com" TargetMode="External"/><Relationship Id="rId14" Type="http://schemas.openxmlformats.org/officeDocument/2006/relationships/hyperlink" Target="mailto:dramos@vag-global.com" TargetMode="External"/></Relationships>
</file>

<file path=ppt/slides/_rels/slide12.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62.png"/><Relationship Id="rId26" Type="http://schemas.openxmlformats.org/officeDocument/2006/relationships/image" Target="../media/image70.jpg"/><Relationship Id="rId3" Type="http://schemas.openxmlformats.org/officeDocument/2006/relationships/image" Target="../media/image8.svg"/><Relationship Id="rId21" Type="http://schemas.openxmlformats.org/officeDocument/2006/relationships/image" Target="../media/image65.png"/><Relationship Id="rId34" Type="http://schemas.openxmlformats.org/officeDocument/2006/relationships/image" Target="../media/image78.jpg"/><Relationship Id="rId7" Type="http://schemas.openxmlformats.org/officeDocument/2006/relationships/image" Target="../media/image52.png"/><Relationship Id="rId12" Type="http://schemas.openxmlformats.org/officeDocument/2006/relationships/image" Target="../media/image57.png"/><Relationship Id="rId17" Type="http://schemas.openxmlformats.org/officeDocument/2006/relationships/image" Target="../media/image61.png"/><Relationship Id="rId25" Type="http://schemas.openxmlformats.org/officeDocument/2006/relationships/image" Target="../media/image69.png"/><Relationship Id="rId33" Type="http://schemas.openxmlformats.org/officeDocument/2006/relationships/image" Target="../media/image77.png"/><Relationship Id="rId2" Type="http://schemas.openxmlformats.org/officeDocument/2006/relationships/image" Target="../media/image7.png"/><Relationship Id="rId16" Type="http://schemas.openxmlformats.org/officeDocument/2006/relationships/image" Target="../media/image60.png"/><Relationship Id="rId20" Type="http://schemas.openxmlformats.org/officeDocument/2006/relationships/image" Target="../media/image64.png"/><Relationship Id="rId29" Type="http://schemas.openxmlformats.org/officeDocument/2006/relationships/image" Target="../media/image73.jp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56.png"/><Relationship Id="rId24" Type="http://schemas.openxmlformats.org/officeDocument/2006/relationships/image" Target="../media/image68.png"/><Relationship Id="rId32" Type="http://schemas.openxmlformats.org/officeDocument/2006/relationships/image" Target="../media/image76.png"/><Relationship Id="rId5" Type="http://schemas.openxmlformats.org/officeDocument/2006/relationships/image" Target="../media/image50.png"/><Relationship Id="rId15" Type="http://schemas.openxmlformats.org/officeDocument/2006/relationships/image" Target="../media/image59.png"/><Relationship Id="rId23" Type="http://schemas.openxmlformats.org/officeDocument/2006/relationships/image" Target="../media/image67.png"/><Relationship Id="rId28" Type="http://schemas.openxmlformats.org/officeDocument/2006/relationships/image" Target="../media/image72.png"/><Relationship Id="rId10" Type="http://schemas.openxmlformats.org/officeDocument/2006/relationships/image" Target="../media/image55.png"/><Relationship Id="rId19" Type="http://schemas.openxmlformats.org/officeDocument/2006/relationships/image" Target="../media/image63.png"/><Relationship Id="rId31" Type="http://schemas.openxmlformats.org/officeDocument/2006/relationships/image" Target="../media/image75.png"/><Relationship Id="rId4" Type="http://schemas.openxmlformats.org/officeDocument/2006/relationships/image" Target="../media/image15.jpeg"/><Relationship Id="rId9" Type="http://schemas.openxmlformats.org/officeDocument/2006/relationships/image" Target="../media/image54.png"/><Relationship Id="rId14" Type="http://schemas.openxmlformats.org/officeDocument/2006/relationships/image" Target="../media/image58.png"/><Relationship Id="rId22" Type="http://schemas.openxmlformats.org/officeDocument/2006/relationships/image" Target="../media/image66.jpg"/><Relationship Id="rId27" Type="http://schemas.openxmlformats.org/officeDocument/2006/relationships/image" Target="../media/image71.png"/><Relationship Id="rId30" Type="http://schemas.openxmlformats.org/officeDocument/2006/relationships/image" Target="../media/image74.png"/><Relationship Id="rId35" Type="http://schemas.openxmlformats.org/officeDocument/2006/relationships/image" Target="../media/image79.png"/><Relationship Id="rId8" Type="http://schemas.openxmlformats.org/officeDocument/2006/relationships/image" Target="../media/image53.png"/></Relationships>
</file>

<file path=ppt/slides/_rels/slide13.xml.rels><?xml version="1.0" encoding="UTF-8" standalone="yes"?>
<Relationships xmlns="http://schemas.openxmlformats.org/package/2006/relationships"><Relationship Id="rId8" Type="http://schemas.openxmlformats.org/officeDocument/2006/relationships/image" Target="../media/image82.svg"/><Relationship Id="rId13" Type="http://schemas.openxmlformats.org/officeDocument/2006/relationships/image" Target="../media/image87.png"/><Relationship Id="rId18" Type="http://schemas.openxmlformats.org/officeDocument/2006/relationships/image" Target="../media/image91.png"/><Relationship Id="rId26" Type="http://schemas.openxmlformats.org/officeDocument/2006/relationships/image" Target="../media/image7.png"/><Relationship Id="rId3" Type="http://schemas.openxmlformats.org/officeDocument/2006/relationships/image" Target="../media/image1.png"/><Relationship Id="rId21" Type="http://schemas.openxmlformats.org/officeDocument/2006/relationships/image" Target="../media/image94.svg"/><Relationship Id="rId7" Type="http://schemas.openxmlformats.org/officeDocument/2006/relationships/image" Target="../media/image81.png"/><Relationship Id="rId12" Type="http://schemas.openxmlformats.org/officeDocument/2006/relationships/image" Target="../media/image86.svg"/><Relationship Id="rId17" Type="http://schemas.openxmlformats.org/officeDocument/2006/relationships/image" Target="../media/image90.svg"/><Relationship Id="rId25" Type="http://schemas.openxmlformats.org/officeDocument/2006/relationships/image" Target="../media/image98.svg"/><Relationship Id="rId2" Type="http://schemas.openxmlformats.org/officeDocument/2006/relationships/image" Target="../media/image3.jpeg"/><Relationship Id="rId16" Type="http://schemas.openxmlformats.org/officeDocument/2006/relationships/image" Target="../media/image89.png"/><Relationship Id="rId20" Type="http://schemas.openxmlformats.org/officeDocument/2006/relationships/image" Target="../media/image93.png"/><Relationship Id="rId29"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0.svg"/><Relationship Id="rId11" Type="http://schemas.openxmlformats.org/officeDocument/2006/relationships/image" Target="../media/image85.png"/><Relationship Id="rId24" Type="http://schemas.openxmlformats.org/officeDocument/2006/relationships/image" Target="../media/image97.png"/><Relationship Id="rId5" Type="http://schemas.openxmlformats.org/officeDocument/2006/relationships/image" Target="../media/image4.png"/><Relationship Id="rId15" Type="http://schemas.openxmlformats.org/officeDocument/2006/relationships/hyperlink" Target="mailto:contacto@vag-global.com" TargetMode="External"/><Relationship Id="rId23" Type="http://schemas.openxmlformats.org/officeDocument/2006/relationships/image" Target="../media/image96.svg"/><Relationship Id="rId28" Type="http://schemas.openxmlformats.org/officeDocument/2006/relationships/image" Target="../media/image9.png"/><Relationship Id="rId10" Type="http://schemas.openxmlformats.org/officeDocument/2006/relationships/image" Target="../media/image84.svg"/><Relationship Id="rId19" Type="http://schemas.openxmlformats.org/officeDocument/2006/relationships/image" Target="../media/image92.svg"/><Relationship Id="rId4" Type="http://schemas.openxmlformats.org/officeDocument/2006/relationships/image" Target="../media/image2.svg"/><Relationship Id="rId9" Type="http://schemas.openxmlformats.org/officeDocument/2006/relationships/image" Target="../media/image83.png"/><Relationship Id="rId14" Type="http://schemas.openxmlformats.org/officeDocument/2006/relationships/image" Target="../media/image88.svg"/><Relationship Id="rId22" Type="http://schemas.openxmlformats.org/officeDocument/2006/relationships/image" Target="../media/image95.png"/><Relationship Id="rId27"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svg"/><Relationship Id="rId7" Type="http://schemas.openxmlformats.org/officeDocument/2006/relationships/hyperlink" Target="https://www.leadersleague.com/en/rankings/consulting-services-financial-and-administration-auditors-and-financial-advisors-auditing-and-accounting-firms-peru-2026"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hyperlink" Target="https://www.leadersleague.com/pt/rankings/consultivo-para-direcao-financeira-auditores-e-conselheiros-financeiros-auditoria-e-contabilidade-peru-2025" TargetMode="External"/><Relationship Id="rId4" Type="http://schemas.openxmlformats.org/officeDocument/2006/relationships/image" Target="../media/image12.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18" Type="http://schemas.openxmlformats.org/officeDocument/2006/relationships/image" Target="../media/image29.svg"/><Relationship Id="rId26" Type="http://schemas.openxmlformats.org/officeDocument/2006/relationships/image" Target="../media/image36.png"/><Relationship Id="rId3" Type="http://schemas.openxmlformats.org/officeDocument/2006/relationships/image" Target="../media/image8.svg"/><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svg"/><Relationship Id="rId17" Type="http://schemas.openxmlformats.org/officeDocument/2006/relationships/image" Target="../media/image28.png"/><Relationship Id="rId25" Type="http://schemas.openxmlformats.org/officeDocument/2006/relationships/image" Target="../media/image11.png"/><Relationship Id="rId2" Type="http://schemas.openxmlformats.org/officeDocument/2006/relationships/image" Target="../media/image7.png"/><Relationship Id="rId16" Type="http://schemas.openxmlformats.org/officeDocument/2006/relationships/image" Target="../media/image27.svg"/><Relationship Id="rId20" Type="http://schemas.openxmlformats.org/officeDocument/2006/relationships/image" Target="../media/image31.svg"/><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22.png"/><Relationship Id="rId24" Type="http://schemas.openxmlformats.org/officeDocument/2006/relationships/image" Target="../media/image35.sv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png"/><Relationship Id="rId10" Type="http://schemas.openxmlformats.org/officeDocument/2006/relationships/image" Target="../media/image21.svg"/><Relationship Id="rId19" Type="http://schemas.openxmlformats.org/officeDocument/2006/relationships/image" Target="../media/image30.png"/><Relationship Id="rId4" Type="http://schemas.openxmlformats.org/officeDocument/2006/relationships/image" Target="../media/image15.jpeg"/><Relationship Id="rId9" Type="http://schemas.openxmlformats.org/officeDocument/2006/relationships/image" Target="../media/image20.png"/><Relationship Id="rId14" Type="http://schemas.openxmlformats.org/officeDocument/2006/relationships/image" Target="../media/image25.svg"/><Relationship Id="rId22" Type="http://schemas.openxmlformats.org/officeDocument/2006/relationships/image" Target="../media/image33.svg"/></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37.jpe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a16="http://schemas.microsoft.com/office/drawing/2014/main" id="{ADEFFCD2-3184-467E-A57A-14319274FA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0509" y="-13414"/>
            <a:ext cx="7560002" cy="10944773"/>
          </a:xfrm>
          <a:prstGeom prst="rect">
            <a:avLst/>
          </a:prstGeom>
        </p:spPr>
      </p:pic>
      <p:pic>
        <p:nvPicPr>
          <p:cNvPr id="2" name="Picture 2"/>
          <p:cNvPicPr>
            <a:picLocks noChangeAspect="1"/>
          </p:cNvPicPr>
          <p:nvPr/>
        </p:nvPicPr>
        <p:blipFill>
          <a:blip r:embed="rId4"/>
          <a:srcRect l="26924" t="1046" r="26965" b="1004"/>
          <a:stretch>
            <a:fillRect/>
          </a:stretch>
        </p:blipFill>
        <p:spPr>
          <a:xfrm>
            <a:off x="0" y="0"/>
            <a:ext cx="7556500" cy="10693400"/>
          </a:xfrm>
          <a:prstGeom prst="rect">
            <a:avLst/>
          </a:prstGeom>
        </p:spPr>
      </p:pic>
      <p:grpSp>
        <p:nvGrpSpPr>
          <p:cNvPr id="3" name="Group 3"/>
          <p:cNvGrpSpPr/>
          <p:nvPr/>
        </p:nvGrpSpPr>
        <p:grpSpPr>
          <a:xfrm rot="-10800000">
            <a:off x="-3503" y="-10911"/>
            <a:ext cx="7567007" cy="10955683"/>
            <a:chOff x="822057" y="-286470"/>
            <a:chExt cx="10089342" cy="14607577"/>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822057" y="-271923"/>
              <a:ext cx="10080002" cy="14593030"/>
            </a:xfrm>
            <a:prstGeom prst="rect">
              <a:avLst/>
            </a:prstGeom>
          </p:spPr>
        </p:pic>
        <p:pic>
          <p:nvPicPr>
            <p:cNvPr id="5" name="Picture 5"/>
            <p:cNvPicPr>
              <a:picLocks noChangeAspect="1"/>
            </p:cNvPicPr>
            <p:nvPr/>
          </p:nvPicPr>
          <p:blipFill>
            <a:blip r:embed="rId5">
              <a:alphaModFix amt="29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V="1">
              <a:off x="831397" y="-286470"/>
              <a:ext cx="10080002" cy="14593029"/>
            </a:xfrm>
            <a:prstGeom prst="rect">
              <a:avLst/>
            </a:prstGeom>
          </p:spPr>
        </p:pic>
      </p:grpSp>
      <p:grpSp>
        <p:nvGrpSpPr>
          <p:cNvPr id="10" name="Group 10"/>
          <p:cNvGrpSpPr/>
          <p:nvPr/>
        </p:nvGrpSpPr>
        <p:grpSpPr>
          <a:xfrm>
            <a:off x="0" y="9716275"/>
            <a:ext cx="7560000" cy="219725"/>
            <a:chOff x="0" y="0"/>
            <a:chExt cx="2709333" cy="78745"/>
          </a:xfrm>
        </p:grpSpPr>
        <p:sp>
          <p:nvSpPr>
            <p:cNvPr id="11" name="Freeform 11"/>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12" name="TextBox 12"/>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sp>
        <p:nvSpPr>
          <p:cNvPr id="16" name="TextBox 16"/>
          <p:cNvSpPr txBox="1"/>
          <p:nvPr/>
        </p:nvSpPr>
        <p:spPr>
          <a:xfrm>
            <a:off x="1656752" y="4342880"/>
            <a:ext cx="4070558" cy="2191626"/>
          </a:xfrm>
          <a:prstGeom prst="rect">
            <a:avLst/>
          </a:prstGeom>
        </p:spPr>
        <p:txBody>
          <a:bodyPr wrap="square" lIns="0" tIns="0" rIns="0" bIns="0" rtlCol="0" anchor="t">
            <a:spAutoFit/>
          </a:bodyPr>
          <a:lstStyle>
            <a:defPPr>
              <a:defRPr lang="en-US"/>
            </a:defPPr>
            <a:lvl1pPr algn="ctr">
              <a:lnSpc>
                <a:spcPts val="5880"/>
              </a:lnSpc>
              <a:defRPr sz="4200">
                <a:solidFill>
                  <a:srgbClr val="FFFFFF"/>
                </a:solidFill>
                <a:latin typeface="Montserrat Classic Bold"/>
              </a:defRPr>
            </a:lvl1pPr>
          </a:lstStyle>
          <a:p>
            <a:r>
              <a:rPr lang="en-US" sz="3500" dirty="0">
                <a:latin typeface="Montserrat Bold" pitchFamily="2" charset="0"/>
              </a:rPr>
              <a:t>AUDITORIA</a:t>
            </a:r>
          </a:p>
          <a:p>
            <a:r>
              <a:rPr lang="en-US" sz="3500" dirty="0">
                <a:latin typeface="Montserrat Bold" pitchFamily="2" charset="0"/>
              </a:rPr>
              <a:t>IMPOSTOS</a:t>
            </a:r>
          </a:p>
          <a:p>
            <a:r>
              <a:rPr lang="en-US" sz="3500" dirty="0">
                <a:latin typeface="Montserrat Bold" pitchFamily="2" charset="0"/>
              </a:rPr>
              <a:t>CONSULTORIA</a:t>
            </a:r>
          </a:p>
        </p:txBody>
      </p:sp>
      <p:pic>
        <p:nvPicPr>
          <p:cNvPr id="6" name="Picture 6"/>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492250" y="2222500"/>
            <a:ext cx="4374740" cy="1709390"/>
          </a:xfrm>
          <a:prstGeom prst="rect">
            <a:avLst/>
          </a:prstGeom>
        </p:spPr>
      </p:pic>
      <p:pic>
        <p:nvPicPr>
          <p:cNvPr id="19" name="Gráfico 18">
            <a:extLst>
              <a:ext uri="{FF2B5EF4-FFF2-40B4-BE49-F238E27FC236}">
                <a16:creationId xmlns:a16="http://schemas.microsoft.com/office/drawing/2014/main" id="{27BE9D61-50CE-4CC6-BDAB-99382C7BAEC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434" y="9914041"/>
            <a:ext cx="7606684" cy="988159"/>
          </a:xfrm>
          <a:prstGeom prst="rect">
            <a:avLst/>
          </a:prstGeom>
        </p:spPr>
      </p:pic>
      <p:pic>
        <p:nvPicPr>
          <p:cNvPr id="13" name="Picture 13"/>
          <p:cNvPicPr>
            <a:picLocks noChangeAspect="1"/>
          </p:cNvPicPr>
          <p:nvPr/>
        </p:nvPicPr>
        <p:blipFill>
          <a:blip r:embed="rId10"/>
          <a:srcRect/>
          <a:stretch>
            <a:fillRect/>
          </a:stretch>
        </p:blipFill>
        <p:spPr>
          <a:xfrm>
            <a:off x="203080" y="10043352"/>
            <a:ext cx="2848924" cy="541295"/>
          </a:xfrm>
          <a:prstGeom prst="rect">
            <a:avLst/>
          </a:prstGeom>
        </p:spPr>
      </p:pic>
      <p:sp>
        <p:nvSpPr>
          <p:cNvPr id="18" name="TextBox 18"/>
          <p:cNvSpPr txBox="1"/>
          <p:nvPr/>
        </p:nvSpPr>
        <p:spPr>
          <a:xfrm>
            <a:off x="6721074" y="10156269"/>
            <a:ext cx="835425" cy="303801"/>
          </a:xfrm>
          <a:prstGeom prst="rect">
            <a:avLst/>
          </a:prstGeom>
        </p:spPr>
        <p:txBody>
          <a:bodyPr wrap="square" lIns="0" tIns="0" rIns="0" bIns="0" rtlCol="0" anchor="t">
            <a:spAutoFit/>
          </a:bodyPr>
          <a:lstStyle/>
          <a:p>
            <a:pPr marL="0" lvl="0" indent="0" algn="l">
              <a:lnSpc>
                <a:spcPts val="2540"/>
              </a:lnSpc>
              <a:spcBef>
                <a:spcPct val="0"/>
              </a:spcBef>
            </a:pPr>
            <a:r>
              <a:rPr lang="en-US" sz="2000" dirty="0">
                <a:solidFill>
                  <a:srgbClr val="FFFFFF"/>
                </a:solidFill>
                <a:latin typeface="Montserrat Thin"/>
              </a:rPr>
              <a:t>2026</a:t>
            </a:r>
          </a:p>
        </p:txBody>
      </p:sp>
    </p:spTree>
    <p:extLst>
      <p:ext uri="{BB962C8B-B14F-4D97-AF65-F5344CB8AC3E}">
        <p14:creationId xmlns:p14="http://schemas.microsoft.com/office/powerpoint/2010/main" val="2219839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Gráfico 48">
            <a:extLst>
              <a:ext uri="{FF2B5EF4-FFF2-40B4-BE49-F238E27FC236}">
                <a16:creationId xmlns:a16="http://schemas.microsoft.com/office/drawing/2014/main" id="{5C304A44-0B48-4650-9181-D1B2226FB278}"/>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8215"/>
          <a:stretch/>
        </p:blipFill>
        <p:spPr>
          <a:xfrm>
            <a:off x="-35252" y="9943200"/>
            <a:ext cx="7623502" cy="805950"/>
          </a:xfrm>
          <a:prstGeom prst="rect">
            <a:avLst/>
          </a:prstGeom>
        </p:spPr>
      </p:pic>
      <p:grpSp>
        <p:nvGrpSpPr>
          <p:cNvPr id="6" name="Group 6"/>
          <p:cNvGrpSpPr/>
          <p:nvPr/>
        </p:nvGrpSpPr>
        <p:grpSpPr>
          <a:xfrm rot="-5400000">
            <a:off x="1954709" y="-1081532"/>
            <a:ext cx="478139" cy="4387557"/>
            <a:chOff x="0" y="0"/>
            <a:chExt cx="370836" cy="3629374"/>
          </a:xfrm>
        </p:grpSpPr>
        <p:sp>
          <p:nvSpPr>
            <p:cNvPr id="7" name="Freeform 7"/>
            <p:cNvSpPr/>
            <p:nvPr/>
          </p:nvSpPr>
          <p:spPr>
            <a:xfrm>
              <a:off x="0" y="0"/>
              <a:ext cx="370836" cy="3629374"/>
            </a:xfrm>
            <a:custGeom>
              <a:avLst/>
              <a:gdLst/>
              <a:ahLst/>
              <a:cxnLst/>
              <a:rect l="l" t="t" r="r" b="b"/>
              <a:pathLst>
                <a:path w="370836" h="3629374">
                  <a:moveTo>
                    <a:pt x="123679" y="3610305"/>
                  </a:moveTo>
                  <a:cubicBezTo>
                    <a:pt x="142691" y="3621819"/>
                    <a:pt x="164305" y="3629374"/>
                    <a:pt x="185518" y="3629374"/>
                  </a:cubicBezTo>
                  <a:cubicBezTo>
                    <a:pt x="206732" y="3629374"/>
                    <a:pt x="227145" y="3622897"/>
                    <a:pt x="245956" y="3611383"/>
                  </a:cubicBezTo>
                  <a:cubicBezTo>
                    <a:pt x="246357" y="3611024"/>
                    <a:pt x="246757" y="3611024"/>
                    <a:pt x="247157" y="3610664"/>
                  </a:cubicBezTo>
                  <a:cubicBezTo>
                    <a:pt x="317802" y="3564609"/>
                    <a:pt x="369836" y="3442995"/>
                    <a:pt x="370836" y="3238308"/>
                  </a:cubicBezTo>
                  <a:lnTo>
                    <a:pt x="370836" y="0"/>
                  </a:lnTo>
                  <a:lnTo>
                    <a:pt x="0" y="0"/>
                  </a:lnTo>
                  <a:lnTo>
                    <a:pt x="0" y="3235905"/>
                  </a:lnTo>
                  <a:cubicBezTo>
                    <a:pt x="1001" y="3443714"/>
                    <a:pt x="52233" y="3565329"/>
                    <a:pt x="123679" y="3610305"/>
                  </a:cubicBezTo>
                  <a:close/>
                </a:path>
              </a:pathLst>
            </a:custGeom>
            <a:solidFill>
              <a:srgbClr val="FFFFFF"/>
            </a:solidFill>
          </p:spPr>
          <p:txBody>
            <a:bodyPr/>
            <a:lstStyle/>
            <a:p>
              <a:endParaRPr lang="es-PE">
                <a:latin typeface="Montserrat ExtraBold" pitchFamily="2" charset="0"/>
              </a:endParaRPr>
            </a:p>
          </p:txBody>
        </p:sp>
        <p:sp>
          <p:nvSpPr>
            <p:cNvPr id="8" name="TextBox 8"/>
            <p:cNvSpPr txBox="1"/>
            <p:nvPr/>
          </p:nvSpPr>
          <p:spPr>
            <a:xfrm>
              <a:off x="0" y="-28575"/>
              <a:ext cx="660400" cy="714375"/>
            </a:xfrm>
            <a:prstGeom prst="rect">
              <a:avLst/>
            </a:prstGeom>
          </p:spPr>
          <p:txBody>
            <a:bodyPr lIns="50800" tIns="50800" rIns="50800" bIns="50800" rtlCol="0" anchor="ctr"/>
            <a:lstStyle/>
            <a:p>
              <a:pPr algn="ctr">
                <a:lnSpc>
                  <a:spcPts val="1960"/>
                </a:lnSpc>
              </a:pPr>
              <a:endParaRPr>
                <a:latin typeface="Montserrat ExtraBold" pitchFamily="2" charset="0"/>
              </a:endParaRPr>
            </a:p>
          </p:txBody>
        </p:sp>
      </p:grpSp>
      <p:grpSp>
        <p:nvGrpSpPr>
          <p:cNvPr id="9" name="Group 9"/>
          <p:cNvGrpSpPr/>
          <p:nvPr/>
        </p:nvGrpSpPr>
        <p:grpSpPr>
          <a:xfrm>
            <a:off x="0" y="9723475"/>
            <a:ext cx="7560000" cy="219725"/>
            <a:chOff x="0" y="0"/>
            <a:chExt cx="2709333" cy="78745"/>
          </a:xfrm>
        </p:grpSpPr>
        <p:sp>
          <p:nvSpPr>
            <p:cNvPr id="10" name="Freeform 10"/>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11" name="TextBox 11"/>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12" name="Group 12"/>
          <p:cNvGrpSpPr>
            <a:grpSpLocks noChangeAspect="1"/>
          </p:cNvGrpSpPr>
          <p:nvPr/>
        </p:nvGrpSpPr>
        <p:grpSpPr>
          <a:xfrm>
            <a:off x="5373224" y="2953987"/>
            <a:ext cx="1784536" cy="1784529"/>
            <a:chOff x="0" y="0"/>
            <a:chExt cx="6350000" cy="6349975"/>
          </a:xfrm>
        </p:grpSpPr>
        <p:sp>
          <p:nvSpPr>
            <p:cNvPr id="13" name="Freeform 1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t="-12500" b="-12500"/>
              </a:stretch>
            </a:blipFill>
          </p:spPr>
          <p:txBody>
            <a:bodyPr/>
            <a:lstStyle/>
            <a:p>
              <a:endParaRPr lang="es-PE"/>
            </a:p>
          </p:txBody>
        </p:sp>
      </p:grpSp>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07675" y="3019141"/>
            <a:ext cx="137127" cy="137127"/>
          </a:xfrm>
          <a:prstGeom prst="rect">
            <a:avLst/>
          </a:prstGeom>
        </p:spPr>
      </p:pic>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07675" y="3221422"/>
            <a:ext cx="173188" cy="117335"/>
          </a:xfrm>
          <a:prstGeom prst="rect">
            <a:avLst/>
          </a:prstGeom>
        </p:spPr>
      </p:pic>
      <p:sp>
        <p:nvSpPr>
          <p:cNvPr id="17" name="TextBox 17"/>
          <p:cNvSpPr txBox="1"/>
          <p:nvPr/>
        </p:nvSpPr>
        <p:spPr>
          <a:xfrm>
            <a:off x="407675" y="1440972"/>
            <a:ext cx="6804000" cy="1036155"/>
          </a:xfrm>
          <a:prstGeom prst="rect">
            <a:avLst/>
          </a:prstGeom>
        </p:spPr>
        <p:txBody>
          <a:bodyPr lIns="0" tIns="0" rIns="0" bIns="0" rtlCol="0" anchor="t">
            <a:spAutoFit/>
          </a:bodyPr>
          <a:lstStyle/>
          <a:p>
            <a:pPr algn="just">
              <a:lnSpc>
                <a:spcPts val="1679"/>
              </a:lnSpc>
              <a:spcBef>
                <a:spcPct val="0"/>
              </a:spcBef>
            </a:pPr>
            <a:r>
              <a:rPr lang="en-US" sz="1200">
                <a:solidFill>
                  <a:srgbClr val="000000"/>
                </a:solidFill>
                <a:latin typeface="Montserrat"/>
              </a:rPr>
              <a:t>Somos uma equipe multidisciplinar, formada por profissionais de destaque no setor, que, sob a orientação de nosso Comitê Diretor, trabalhamos arduamente para atender às necessidades de nossos clientes e acompanhá-los no cumprimento das formalidades exigidas pelos diversos órgãos reguladores e pela Administração Tributária.</a:t>
            </a:r>
          </a:p>
        </p:txBody>
      </p:sp>
      <p:sp>
        <p:nvSpPr>
          <p:cNvPr id="18" name="TextBox 18"/>
          <p:cNvSpPr txBox="1"/>
          <p:nvPr/>
        </p:nvSpPr>
        <p:spPr>
          <a:xfrm>
            <a:off x="407675" y="3438773"/>
            <a:ext cx="4772514" cy="886205"/>
          </a:xfrm>
          <a:prstGeom prst="rect">
            <a:avLst/>
          </a:prstGeom>
        </p:spPr>
        <p:txBody>
          <a:bodyPr lIns="0" tIns="0" rIns="0" bIns="0" rtlCol="0" anchor="t">
            <a:spAutoFit/>
          </a:bodyPr>
          <a:lstStyle>
            <a:defPPr>
              <a:defRPr lang="en-US"/>
            </a:defPPr>
            <a:lvl1pPr algn="just">
              <a:lnSpc>
                <a:spcPts val="1399"/>
              </a:lnSpc>
              <a:spcBef>
                <a:spcPct val="0"/>
              </a:spcBef>
              <a:defRPr sz="999">
                <a:solidFill>
                  <a:srgbClr val="223F6A"/>
                </a:solidFill>
                <a:latin typeface="Montserrat"/>
              </a:defRPr>
            </a:lvl1pPr>
          </a:lstStyle>
          <a:p>
            <a:r>
              <a:rPr lang="es-ES" dirty="0"/>
              <a:t>Contador Público </a:t>
            </a:r>
            <a:r>
              <a:rPr lang="es-ES" dirty="0" err="1"/>
              <a:t>Certificado </a:t>
            </a:r>
            <a:r>
              <a:rPr lang="es-ES" dirty="0"/>
              <a:t>pela Ordem dos Contadores Públicos de Lima, Auditor Independente, com pós-graduação em Normas Internacionais de Informação Financeira (IFRS) pela Universidade de Lima. Com mais de 30 anos de experiência em auditoria, contabilidade e consultoria em Preços de Transferência, tanto no âmbito local quanto internacional, bem como na implementação das </a:t>
            </a:r>
            <a:r>
              <a:rPr lang="es-ES" dirty="0" err="1"/>
              <a:t>IFRS </a:t>
            </a:r>
            <a:r>
              <a:rPr lang="es-ES" dirty="0"/>
              <a:t>e de convenções para evitar a dupla tributação.</a:t>
            </a:r>
            <a:endParaRPr lang="en-US" dirty="0"/>
          </a:p>
        </p:txBody>
      </p:sp>
      <p:sp>
        <p:nvSpPr>
          <p:cNvPr id="19" name="TextBox 19"/>
          <p:cNvSpPr txBox="1"/>
          <p:nvPr/>
        </p:nvSpPr>
        <p:spPr>
          <a:xfrm>
            <a:off x="407675" y="2755900"/>
            <a:ext cx="3141975" cy="201530"/>
          </a:xfrm>
          <a:prstGeom prst="rect">
            <a:avLst/>
          </a:prstGeom>
        </p:spPr>
        <p:txBody>
          <a:bodyPr wrap="square" lIns="0" tIns="0" rIns="0" bIns="0" rtlCol="0" anchor="t">
            <a:spAutoFit/>
          </a:bodyPr>
          <a:lstStyle/>
          <a:p>
            <a:pPr algn="just">
              <a:lnSpc>
                <a:spcPts val="1679"/>
              </a:lnSpc>
              <a:spcBef>
                <a:spcPct val="0"/>
              </a:spcBef>
            </a:pPr>
            <a:r>
              <a:rPr lang="en-US" sz="1200" dirty="0">
                <a:solidFill>
                  <a:srgbClr val="29BBE3"/>
                </a:solidFill>
                <a:latin typeface="Montserrat Bold" pitchFamily="2" charset="0"/>
              </a:rPr>
              <a:t>CARLOS VARGAS ALENCASTRE</a:t>
            </a:r>
          </a:p>
        </p:txBody>
      </p:sp>
      <p:sp>
        <p:nvSpPr>
          <p:cNvPr id="20" name="TextBox 20"/>
          <p:cNvSpPr txBox="1"/>
          <p:nvPr/>
        </p:nvSpPr>
        <p:spPr>
          <a:xfrm>
            <a:off x="637764" y="3000091"/>
            <a:ext cx="1311686" cy="166264"/>
          </a:xfrm>
          <a:prstGeom prst="rect">
            <a:avLst/>
          </a:prstGeom>
        </p:spPr>
        <p:txBody>
          <a:bodyPr wrap="square" lIns="0" tIns="0" rIns="0" bIns="0" rtlCol="0" anchor="t">
            <a:spAutoFit/>
          </a:bodyPr>
          <a:lstStyle/>
          <a:p>
            <a:pPr algn="just">
              <a:lnSpc>
                <a:spcPts val="1399"/>
              </a:lnSpc>
              <a:spcBef>
                <a:spcPct val="0"/>
              </a:spcBef>
            </a:pPr>
            <a:r>
              <a:rPr lang="en-US" sz="999" dirty="0">
                <a:solidFill>
                  <a:srgbClr val="223F6A"/>
                </a:solidFill>
                <a:latin typeface="Montserrat Bold"/>
              </a:rPr>
              <a:t>Sócio Principal</a:t>
            </a:r>
          </a:p>
        </p:txBody>
      </p:sp>
      <p:sp>
        <p:nvSpPr>
          <p:cNvPr id="21" name="TextBox 21"/>
          <p:cNvSpPr txBox="1"/>
          <p:nvPr/>
        </p:nvSpPr>
        <p:spPr>
          <a:xfrm>
            <a:off x="637764" y="3188080"/>
            <a:ext cx="2199778" cy="166264"/>
          </a:xfrm>
          <a:prstGeom prst="rect">
            <a:avLst/>
          </a:prstGeom>
        </p:spPr>
        <p:txBody>
          <a:bodyPr wrap="square" lIns="0" tIns="0" rIns="0" bIns="0" rtlCol="0" anchor="t">
            <a:spAutoFit/>
          </a:bodyPr>
          <a:lstStyle/>
          <a:p>
            <a:pPr algn="just">
              <a:lnSpc>
                <a:spcPts val="1399"/>
              </a:lnSpc>
              <a:spcBef>
                <a:spcPct val="0"/>
              </a:spcBef>
            </a:pPr>
            <a:r>
              <a:rPr lang="en-US" sz="999" dirty="0">
                <a:solidFill>
                  <a:srgbClr val="223F6A"/>
                </a:solidFill>
                <a:latin typeface="Montserrat Bold"/>
                <a:hlinkClick r:id="rId9" tooltip="mailto:cvargas@vag-global.com"/>
              </a:rPr>
              <a:t>cvargas@vag-global.com</a:t>
            </a:r>
          </a:p>
        </p:txBody>
      </p:sp>
      <p:grpSp>
        <p:nvGrpSpPr>
          <p:cNvPr id="22" name="Group 22"/>
          <p:cNvGrpSpPr>
            <a:grpSpLocks noChangeAspect="1"/>
          </p:cNvGrpSpPr>
          <p:nvPr/>
        </p:nvGrpSpPr>
        <p:grpSpPr>
          <a:xfrm>
            <a:off x="5370506" y="5186787"/>
            <a:ext cx="1784536" cy="1784529"/>
            <a:chOff x="0" y="0"/>
            <a:chExt cx="6350000" cy="6349975"/>
          </a:xfrm>
        </p:grpSpPr>
        <p:sp>
          <p:nvSpPr>
            <p:cNvPr id="23" name="Freeform 2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0"/>
              <a:stretch>
                <a:fillRect t="-2743" b="-22192"/>
              </a:stretch>
            </a:blipFill>
          </p:spPr>
          <p:txBody>
            <a:bodyPr/>
            <a:lstStyle/>
            <a:p>
              <a:endParaRPr lang="es-PE"/>
            </a:p>
          </p:txBody>
        </p:sp>
      </p:grpSp>
      <p:pic>
        <p:nvPicPr>
          <p:cNvPr id="24" name="Picture 2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04958" y="5152741"/>
            <a:ext cx="137127" cy="137127"/>
          </a:xfrm>
          <a:prstGeom prst="rect">
            <a:avLst/>
          </a:prstGeom>
        </p:spPr>
      </p:pic>
      <p:pic>
        <p:nvPicPr>
          <p:cNvPr id="25" name="Picture 2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04958" y="5355022"/>
            <a:ext cx="173188" cy="117335"/>
          </a:xfrm>
          <a:prstGeom prst="rect">
            <a:avLst/>
          </a:prstGeom>
        </p:spPr>
      </p:pic>
      <p:sp>
        <p:nvSpPr>
          <p:cNvPr id="26" name="TextBox 26"/>
          <p:cNvSpPr txBox="1"/>
          <p:nvPr/>
        </p:nvSpPr>
        <p:spPr>
          <a:xfrm>
            <a:off x="404958" y="5572373"/>
            <a:ext cx="4772514" cy="1065741"/>
          </a:xfrm>
          <a:prstGeom prst="rect">
            <a:avLst/>
          </a:prstGeom>
        </p:spPr>
        <p:txBody>
          <a:bodyPr lIns="0" tIns="0" rIns="0" bIns="0" rtlCol="0" anchor="t">
            <a:spAutoFit/>
          </a:bodyPr>
          <a:lstStyle>
            <a:defPPr>
              <a:defRPr lang="en-US"/>
            </a:defPPr>
            <a:lvl1pPr algn="just">
              <a:lnSpc>
                <a:spcPts val="1399"/>
              </a:lnSpc>
              <a:spcBef>
                <a:spcPct val="0"/>
              </a:spcBef>
              <a:defRPr sz="999">
                <a:solidFill>
                  <a:srgbClr val="223F6A"/>
                </a:solidFill>
                <a:latin typeface="Montserrat"/>
              </a:defRPr>
            </a:lvl1pPr>
          </a:lstStyle>
          <a:p>
            <a:r>
              <a:rPr lang="es-ES" dirty="0"/>
              <a:t>Contador Público registrado na Ordem dos Contadores Públicos de Lima e </a:t>
            </a:r>
            <a:r>
              <a:rPr lang="es-ES" dirty="0" err="1"/>
              <a:t>Administrador </a:t>
            </a:r>
            <a:r>
              <a:rPr lang="es-ES" dirty="0"/>
              <a:t>formado pela Universidade Peruana de Ciências Aplicadas (UPC), Auditor Independente, com Pós-Graduação em Tributação Internacional Empresarial pela Universidade ESAN e Pós-Graduação em Melhoria e Redesenho de Processos de Gestão pela Universidade de Lima. Com mais de 14 anos de experiência em auditoria, contabilidade e consultoria em Preços de Transferência, tanto no âmbito local quanto internacional.</a:t>
            </a:r>
            <a:endParaRPr lang="en-US" dirty="0"/>
          </a:p>
        </p:txBody>
      </p:sp>
      <p:sp>
        <p:nvSpPr>
          <p:cNvPr id="27" name="TextBox 27"/>
          <p:cNvSpPr txBox="1"/>
          <p:nvPr/>
        </p:nvSpPr>
        <p:spPr>
          <a:xfrm>
            <a:off x="404958" y="4889500"/>
            <a:ext cx="3373292" cy="201530"/>
          </a:xfrm>
          <a:prstGeom prst="rect">
            <a:avLst/>
          </a:prstGeom>
        </p:spPr>
        <p:txBody>
          <a:bodyPr wrap="square" lIns="0" tIns="0" rIns="0" bIns="0" rtlCol="0" anchor="t">
            <a:spAutoFit/>
          </a:bodyPr>
          <a:lstStyle/>
          <a:p>
            <a:pPr algn="just">
              <a:lnSpc>
                <a:spcPts val="1679"/>
              </a:lnSpc>
              <a:spcBef>
                <a:spcPct val="0"/>
              </a:spcBef>
            </a:pPr>
            <a:r>
              <a:rPr lang="en-US" sz="1200" dirty="0">
                <a:solidFill>
                  <a:srgbClr val="29BBE3"/>
                </a:solidFill>
                <a:latin typeface="Montserrat Bold" pitchFamily="2" charset="0"/>
              </a:rPr>
              <a:t>CARLOS EDUARDO VARGAS ARANGO</a:t>
            </a:r>
          </a:p>
        </p:txBody>
      </p:sp>
      <p:sp>
        <p:nvSpPr>
          <p:cNvPr id="28" name="TextBox 28"/>
          <p:cNvSpPr txBox="1"/>
          <p:nvPr/>
        </p:nvSpPr>
        <p:spPr>
          <a:xfrm>
            <a:off x="635047" y="5133691"/>
            <a:ext cx="382158" cy="164968"/>
          </a:xfrm>
          <a:prstGeom prst="rect">
            <a:avLst/>
          </a:prstGeom>
        </p:spPr>
        <p:txBody>
          <a:bodyPr lIns="0" tIns="0" rIns="0" bIns="0" rtlCol="0" anchor="t">
            <a:spAutoFit/>
          </a:bodyPr>
          <a:lstStyle/>
          <a:p>
            <a:pPr algn="just">
              <a:lnSpc>
                <a:spcPts val="1399"/>
              </a:lnSpc>
              <a:spcBef>
                <a:spcPct val="0"/>
              </a:spcBef>
            </a:pPr>
            <a:r>
              <a:rPr lang="en-US" sz="999" dirty="0">
                <a:solidFill>
                  <a:srgbClr val="223F6A"/>
                </a:solidFill>
                <a:latin typeface="Montserrat Bold"/>
              </a:rPr>
              <a:t>Sócio </a:t>
            </a:r>
          </a:p>
        </p:txBody>
      </p:sp>
      <p:sp>
        <p:nvSpPr>
          <p:cNvPr id="29" name="TextBox 29"/>
          <p:cNvSpPr txBox="1"/>
          <p:nvPr/>
        </p:nvSpPr>
        <p:spPr>
          <a:xfrm>
            <a:off x="635047" y="5310147"/>
            <a:ext cx="1992608" cy="164968"/>
          </a:xfrm>
          <a:prstGeom prst="rect">
            <a:avLst/>
          </a:prstGeom>
        </p:spPr>
        <p:txBody>
          <a:bodyPr wrap="square" lIns="0" tIns="0" rIns="0" bIns="0" rtlCol="0" anchor="t">
            <a:spAutoFit/>
          </a:bodyPr>
          <a:lstStyle/>
          <a:p>
            <a:pPr algn="just">
              <a:lnSpc>
                <a:spcPts val="1399"/>
              </a:lnSpc>
              <a:spcBef>
                <a:spcPct val="0"/>
              </a:spcBef>
            </a:pPr>
            <a:r>
              <a:rPr lang="en-US" sz="950" dirty="0">
                <a:solidFill>
                  <a:srgbClr val="223F6A"/>
                </a:solidFill>
                <a:latin typeface="Montserrat Bold"/>
                <a:hlinkClick r:id="rId11"/>
              </a:rPr>
              <a:t>evargas@vag-global.com</a:t>
            </a:r>
          </a:p>
        </p:txBody>
      </p:sp>
      <p:grpSp>
        <p:nvGrpSpPr>
          <p:cNvPr id="30" name="Group 30"/>
          <p:cNvGrpSpPr>
            <a:grpSpLocks noChangeAspect="1"/>
          </p:cNvGrpSpPr>
          <p:nvPr/>
        </p:nvGrpSpPr>
        <p:grpSpPr>
          <a:xfrm>
            <a:off x="5370506" y="7437446"/>
            <a:ext cx="1784536" cy="1784529"/>
            <a:chOff x="0" y="0"/>
            <a:chExt cx="6350000" cy="6349975"/>
          </a:xfrm>
        </p:grpSpPr>
        <p:sp>
          <p:nvSpPr>
            <p:cNvPr id="31" name="Freeform 31"/>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2"/>
              <a:stretch>
                <a:fillRect t="-7405" b="-17594"/>
              </a:stretch>
            </a:blipFill>
          </p:spPr>
          <p:txBody>
            <a:bodyPr/>
            <a:lstStyle/>
            <a:p>
              <a:endParaRPr lang="es-PE"/>
            </a:p>
          </p:txBody>
        </p:sp>
      </p:grpSp>
      <p:pic>
        <p:nvPicPr>
          <p:cNvPr id="32" name="Picture 3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04958" y="7276769"/>
            <a:ext cx="137127" cy="137127"/>
          </a:xfrm>
          <a:prstGeom prst="rect">
            <a:avLst/>
          </a:prstGeom>
        </p:spPr>
      </p:pic>
      <p:pic>
        <p:nvPicPr>
          <p:cNvPr id="33" name="Picture 3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04958" y="7479050"/>
            <a:ext cx="173188" cy="117335"/>
          </a:xfrm>
          <a:prstGeom prst="rect">
            <a:avLst/>
          </a:prstGeom>
        </p:spPr>
      </p:pic>
      <p:sp>
        <p:nvSpPr>
          <p:cNvPr id="34" name="TextBox 34"/>
          <p:cNvSpPr txBox="1"/>
          <p:nvPr/>
        </p:nvSpPr>
        <p:spPr>
          <a:xfrm>
            <a:off x="404958" y="7696402"/>
            <a:ext cx="4772514" cy="1424814"/>
          </a:xfrm>
          <a:prstGeom prst="rect">
            <a:avLst/>
          </a:prstGeom>
        </p:spPr>
        <p:txBody>
          <a:bodyPr lIns="0" tIns="0" rIns="0" bIns="0" rtlCol="0" anchor="t">
            <a:spAutoFit/>
          </a:bodyPr>
          <a:lstStyle>
            <a:defPPr>
              <a:defRPr lang="en-US"/>
            </a:defPPr>
            <a:lvl1pPr algn="just">
              <a:lnSpc>
                <a:spcPts val="1399"/>
              </a:lnSpc>
              <a:spcBef>
                <a:spcPct val="0"/>
              </a:spcBef>
              <a:defRPr sz="999">
                <a:solidFill>
                  <a:srgbClr val="223F6A"/>
                </a:solidFill>
                <a:latin typeface="Montserrat"/>
              </a:defRPr>
            </a:lvl1pPr>
          </a:lstStyle>
          <a:p>
            <a:r>
              <a:rPr lang="es-ES" dirty="0"/>
              <a:t>Contadora Pública credenciada pela Ordem dos Contadores Públicos de Lima e Administradora formada pela Universidade Peruana de Ciências Aplicadas (UPC), com pós-graduação em Finanças Corporativas pela CENTRUM Business </a:t>
            </a:r>
            <a:r>
              <a:rPr lang="es-ES" dirty="0" err="1"/>
              <a:t>School</a:t>
            </a:r>
            <a:r>
              <a:rPr lang="es-ES" dirty="0"/>
              <a:t>, Finanças Corporativas pela Universidade do Pacífico, Gestão de Empresas Mineiras pela </a:t>
            </a:r>
            <a:r>
              <a:rPr lang="es-ES" dirty="0" err="1"/>
              <a:t>Universidade Esan</a:t>
            </a:r>
            <a:r>
              <a:rPr lang="es-ES" dirty="0"/>
              <a:t>, Direito Tributário pela Universidade </a:t>
            </a:r>
            <a:r>
              <a:rPr lang="es-ES" dirty="0" err="1"/>
              <a:t>Esan </a:t>
            </a:r>
            <a:r>
              <a:rPr lang="es-ES" dirty="0"/>
              <a:t>e Pós-graduação Especializada em Preços de Transferência pelo CIAT. Atualmente, está cursando o Mestrado em Tributação Fiscal e Empresarial. Com mais de 10 anos de experiência nas áreas de contabilidade, tributação e assuntos jurídicos. </a:t>
            </a:r>
            <a:endParaRPr lang="en-US" dirty="0"/>
          </a:p>
        </p:txBody>
      </p:sp>
      <p:sp>
        <p:nvSpPr>
          <p:cNvPr id="35" name="TextBox 35"/>
          <p:cNvSpPr txBox="1"/>
          <p:nvPr/>
        </p:nvSpPr>
        <p:spPr>
          <a:xfrm>
            <a:off x="404958" y="7013529"/>
            <a:ext cx="2916092" cy="201530"/>
          </a:xfrm>
          <a:prstGeom prst="rect">
            <a:avLst/>
          </a:prstGeom>
        </p:spPr>
        <p:txBody>
          <a:bodyPr wrap="square" lIns="0" tIns="0" rIns="0" bIns="0" rtlCol="0" anchor="t">
            <a:spAutoFit/>
          </a:bodyPr>
          <a:lstStyle/>
          <a:p>
            <a:pPr algn="just">
              <a:lnSpc>
                <a:spcPts val="1679"/>
              </a:lnSpc>
              <a:spcBef>
                <a:spcPct val="0"/>
              </a:spcBef>
            </a:pPr>
            <a:r>
              <a:rPr lang="en-US" sz="1200" dirty="0">
                <a:solidFill>
                  <a:srgbClr val="29BBE3"/>
                </a:solidFill>
                <a:latin typeface="Montserrat Bold" pitchFamily="2" charset="0"/>
              </a:rPr>
              <a:t>ABIGAIL ALAYO VILCARROMERO</a:t>
            </a:r>
          </a:p>
        </p:txBody>
      </p:sp>
      <p:sp>
        <p:nvSpPr>
          <p:cNvPr id="36" name="TextBox 36"/>
          <p:cNvSpPr txBox="1"/>
          <p:nvPr/>
        </p:nvSpPr>
        <p:spPr>
          <a:xfrm>
            <a:off x="635046" y="7257719"/>
            <a:ext cx="3524203" cy="168059"/>
          </a:xfrm>
          <a:prstGeom prst="rect">
            <a:avLst/>
          </a:prstGeom>
        </p:spPr>
        <p:txBody>
          <a:bodyPr lIns="0" tIns="0" rIns="0" bIns="0" rtlCol="0" anchor="t">
            <a:spAutoFit/>
          </a:bodyPr>
          <a:lstStyle>
            <a:defPPr>
              <a:defRPr lang="en-US"/>
            </a:defPPr>
            <a:lvl1pPr algn="just">
              <a:lnSpc>
                <a:spcPts val="1399"/>
              </a:lnSpc>
              <a:spcBef>
                <a:spcPct val="0"/>
              </a:spcBef>
              <a:defRPr sz="999">
                <a:solidFill>
                  <a:srgbClr val="223F6A"/>
                </a:solidFill>
                <a:latin typeface="Montserrat Bold"/>
              </a:defRPr>
            </a:lvl1pPr>
          </a:lstStyle>
          <a:p>
            <a:r>
              <a:rPr lang="es-PE" dirty="0"/>
              <a:t>Sócia da </a:t>
            </a:r>
            <a:r>
              <a:rPr lang="es-PE" dirty="0" err="1"/>
              <a:t>Tax </a:t>
            </a:r>
            <a:r>
              <a:rPr lang="es-PE" dirty="0"/>
              <a:t>&amp; Legal</a:t>
            </a:r>
            <a:endParaRPr lang="en-US" dirty="0"/>
          </a:p>
        </p:txBody>
      </p:sp>
      <p:sp>
        <p:nvSpPr>
          <p:cNvPr id="37" name="TextBox 37"/>
          <p:cNvSpPr txBox="1"/>
          <p:nvPr/>
        </p:nvSpPr>
        <p:spPr>
          <a:xfrm>
            <a:off x="635047" y="7445709"/>
            <a:ext cx="1992555" cy="164968"/>
          </a:xfrm>
          <a:prstGeom prst="rect">
            <a:avLst/>
          </a:prstGeom>
        </p:spPr>
        <p:txBody>
          <a:bodyPr wrap="square" lIns="0" tIns="0" rIns="0" bIns="0" rtlCol="0" anchor="t">
            <a:spAutoFit/>
          </a:bodyPr>
          <a:lstStyle/>
          <a:p>
            <a:pPr marL="0" lvl="0" indent="0" algn="just">
              <a:lnSpc>
                <a:spcPts val="1399"/>
              </a:lnSpc>
              <a:spcBef>
                <a:spcPct val="0"/>
              </a:spcBef>
            </a:pPr>
            <a:r>
              <a:rPr lang="en-US" sz="950" u="none" dirty="0">
                <a:solidFill>
                  <a:srgbClr val="223F6A"/>
                </a:solidFill>
                <a:latin typeface="Montserrat Bold"/>
                <a:hlinkClick r:id="rId13"/>
              </a:rPr>
              <a:t>aalayo@vag-global.com</a:t>
            </a:r>
          </a:p>
        </p:txBody>
      </p:sp>
      <p:grpSp>
        <p:nvGrpSpPr>
          <p:cNvPr id="38" name="Group 38"/>
          <p:cNvGrpSpPr/>
          <p:nvPr/>
        </p:nvGrpSpPr>
        <p:grpSpPr>
          <a:xfrm>
            <a:off x="0" y="0"/>
            <a:ext cx="7560000" cy="219725"/>
            <a:chOff x="0" y="0"/>
            <a:chExt cx="2709333" cy="78745"/>
          </a:xfrm>
        </p:grpSpPr>
        <p:sp>
          <p:nvSpPr>
            <p:cNvPr id="39" name="Freeform 39"/>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40" name="TextBox 40"/>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41" name="Group 41"/>
          <p:cNvGrpSpPr/>
          <p:nvPr/>
        </p:nvGrpSpPr>
        <p:grpSpPr>
          <a:xfrm>
            <a:off x="6950053" y="10106294"/>
            <a:ext cx="415413" cy="415413"/>
            <a:chOff x="0" y="0"/>
            <a:chExt cx="812800" cy="812800"/>
          </a:xfrm>
        </p:grpSpPr>
        <p:sp>
          <p:nvSpPr>
            <p:cNvPr id="42" name="Freeform 4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s-PE"/>
            </a:p>
          </p:txBody>
        </p:sp>
        <p:sp>
          <p:nvSpPr>
            <p:cNvPr id="43" name="TextBox 43"/>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sp>
        <p:nvSpPr>
          <p:cNvPr id="44" name="TextBox 44"/>
          <p:cNvSpPr txBox="1"/>
          <p:nvPr/>
        </p:nvSpPr>
        <p:spPr>
          <a:xfrm>
            <a:off x="7069323" y="10224667"/>
            <a:ext cx="271381" cy="243015"/>
          </a:xfrm>
          <a:prstGeom prst="rect">
            <a:avLst/>
          </a:prstGeom>
        </p:spPr>
        <p:txBody>
          <a:bodyPr wrap="square" lIns="0" tIns="0" rIns="0" bIns="0" rtlCol="0" anchor="t">
            <a:spAutoFit/>
          </a:bodyPr>
          <a:lstStyle/>
          <a:p>
            <a:pPr marL="0" lvl="0" indent="0" algn="l">
              <a:lnSpc>
                <a:spcPts val="2031"/>
              </a:lnSpc>
              <a:spcBef>
                <a:spcPct val="0"/>
              </a:spcBef>
            </a:pPr>
            <a:r>
              <a:rPr lang="en-US" sz="1599" dirty="0">
                <a:solidFill>
                  <a:srgbClr val="272E50"/>
                </a:solidFill>
                <a:latin typeface="Montserrat Bold"/>
              </a:rPr>
              <a:t>10</a:t>
            </a:r>
          </a:p>
        </p:txBody>
      </p:sp>
      <p:pic>
        <p:nvPicPr>
          <p:cNvPr id="45" name="Imagen 44">
            <a:extLst>
              <a:ext uri="{FF2B5EF4-FFF2-40B4-BE49-F238E27FC236}">
                <a16:creationId xmlns:a16="http://schemas.microsoft.com/office/drawing/2014/main" id="{057267DA-03E7-4951-8F50-A64A098BB0A0}"/>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238941" y="9930055"/>
            <a:ext cx="2062621" cy="805950"/>
          </a:xfrm>
          <a:prstGeom prst="rect">
            <a:avLst/>
          </a:prstGeom>
        </p:spPr>
      </p:pic>
      <p:sp>
        <p:nvSpPr>
          <p:cNvPr id="46" name="TextBox 16">
            <a:extLst>
              <a:ext uri="{FF2B5EF4-FFF2-40B4-BE49-F238E27FC236}">
                <a16:creationId xmlns:a16="http://schemas.microsoft.com/office/drawing/2014/main" id="{1B1A3340-0E69-4292-AAB2-75951A57AC83}"/>
              </a:ext>
            </a:extLst>
          </p:cNvPr>
          <p:cNvSpPr txBox="1"/>
          <p:nvPr/>
        </p:nvSpPr>
        <p:spPr>
          <a:xfrm>
            <a:off x="407675" y="897049"/>
            <a:ext cx="2532375" cy="405056"/>
          </a:xfrm>
          <a:prstGeom prst="rect">
            <a:avLst/>
          </a:prstGeom>
        </p:spPr>
        <p:txBody>
          <a:bodyPr wrap="square" lIns="0" tIns="0" rIns="0" bIns="0" rtlCol="0" anchor="t">
            <a:spAutoFit/>
          </a:bodyPr>
          <a:lstStyle/>
          <a:p>
            <a:pPr algn="ctr">
              <a:lnSpc>
                <a:spcPts val="3399"/>
              </a:lnSpc>
              <a:spcBef>
                <a:spcPct val="0"/>
              </a:spcBef>
            </a:pPr>
            <a:r>
              <a:rPr lang="en-US" sz="2427" dirty="0">
                <a:solidFill>
                  <a:srgbClr val="29BBE3"/>
                </a:solidFill>
                <a:latin typeface="Montserrat ExtraBold" pitchFamily="2" charset="0"/>
              </a:rPr>
              <a:t>NOSSA EQUIPE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Gráfico 52">
            <a:extLst>
              <a:ext uri="{FF2B5EF4-FFF2-40B4-BE49-F238E27FC236}">
                <a16:creationId xmlns:a16="http://schemas.microsoft.com/office/drawing/2014/main" id="{481A3D89-53B9-4F31-9F8D-4C61F754AD7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8215"/>
          <a:stretch/>
        </p:blipFill>
        <p:spPr>
          <a:xfrm>
            <a:off x="-35252" y="9943200"/>
            <a:ext cx="7623502" cy="805950"/>
          </a:xfrm>
          <a:prstGeom prst="rect">
            <a:avLst/>
          </a:prstGeom>
        </p:spPr>
      </p:pic>
      <p:grpSp>
        <p:nvGrpSpPr>
          <p:cNvPr id="6" name="Group 6"/>
          <p:cNvGrpSpPr/>
          <p:nvPr/>
        </p:nvGrpSpPr>
        <p:grpSpPr>
          <a:xfrm>
            <a:off x="0" y="9723475"/>
            <a:ext cx="7560000" cy="219725"/>
            <a:chOff x="0" y="0"/>
            <a:chExt cx="2709333" cy="78745"/>
          </a:xfrm>
        </p:grpSpPr>
        <p:sp>
          <p:nvSpPr>
            <p:cNvPr id="7" name="Freeform 7"/>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9" name="Group 9"/>
          <p:cNvGrpSpPr>
            <a:grpSpLocks noChangeAspect="1"/>
          </p:cNvGrpSpPr>
          <p:nvPr/>
        </p:nvGrpSpPr>
        <p:grpSpPr>
          <a:xfrm>
            <a:off x="5369160" y="2614887"/>
            <a:ext cx="1784536" cy="1784529"/>
            <a:chOff x="0" y="0"/>
            <a:chExt cx="6350000" cy="6349975"/>
          </a:xfrm>
        </p:grpSpPr>
        <p:sp>
          <p:nvSpPr>
            <p:cNvPr id="10" name="Freeform 10"/>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b="-25000"/>
              </a:stretch>
            </a:blipFill>
          </p:spPr>
          <p:txBody>
            <a:bodyPr/>
            <a:lstStyle/>
            <a:p>
              <a:endParaRPr lang="es-PE"/>
            </a:p>
          </p:txBody>
        </p:sp>
      </p:grpSp>
      <p:pic>
        <p:nvPicPr>
          <p:cNvPr id="11"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03611" y="2680041"/>
            <a:ext cx="137127" cy="137127"/>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03611" y="2882322"/>
            <a:ext cx="173188" cy="117335"/>
          </a:xfrm>
          <a:prstGeom prst="rect">
            <a:avLst/>
          </a:prstGeom>
        </p:spPr>
      </p:pic>
      <p:sp>
        <p:nvSpPr>
          <p:cNvPr id="13" name="TextBox 13"/>
          <p:cNvSpPr txBox="1"/>
          <p:nvPr/>
        </p:nvSpPr>
        <p:spPr>
          <a:xfrm>
            <a:off x="403611" y="3099673"/>
            <a:ext cx="4772514" cy="886205"/>
          </a:xfrm>
          <a:prstGeom prst="rect">
            <a:avLst/>
          </a:prstGeom>
        </p:spPr>
        <p:txBody>
          <a:bodyPr lIns="0" tIns="0" rIns="0" bIns="0" rtlCol="0" anchor="t">
            <a:spAutoFit/>
          </a:bodyPr>
          <a:lstStyle>
            <a:defPPr>
              <a:defRPr lang="en-US"/>
            </a:defPPr>
            <a:lvl1pPr algn="just">
              <a:lnSpc>
                <a:spcPts val="1399"/>
              </a:lnSpc>
              <a:spcBef>
                <a:spcPct val="0"/>
              </a:spcBef>
              <a:defRPr sz="999">
                <a:solidFill>
                  <a:srgbClr val="223F6A"/>
                </a:solidFill>
                <a:latin typeface="Montserrat"/>
              </a:defRPr>
            </a:lvl1pPr>
          </a:lstStyle>
          <a:p>
            <a:r>
              <a:rPr lang="es-ES" dirty="0"/>
              <a:t>Contador formado pela Universidade de Ciências e Humanidades, com pós-graduação em Normas Internacionais de Informação Financeira (IFRS) e tributação pela mesma instituição. Com mais de 14 anos de experiência na área de contabilidade e finanças, com foco em empresas nacionais, internacionais e multinacionais, e na implementação de softwares contábeis para empresas no exterior. </a:t>
            </a:r>
            <a:endParaRPr lang="en-US" dirty="0"/>
          </a:p>
        </p:txBody>
      </p:sp>
      <p:sp>
        <p:nvSpPr>
          <p:cNvPr id="14" name="TextBox 14"/>
          <p:cNvSpPr txBox="1"/>
          <p:nvPr/>
        </p:nvSpPr>
        <p:spPr>
          <a:xfrm>
            <a:off x="403611" y="2416801"/>
            <a:ext cx="2289634" cy="201530"/>
          </a:xfrm>
          <a:prstGeom prst="rect">
            <a:avLst/>
          </a:prstGeom>
        </p:spPr>
        <p:txBody>
          <a:bodyPr wrap="square" lIns="0" tIns="0" rIns="0" bIns="0" rtlCol="0" anchor="t">
            <a:spAutoFit/>
          </a:bodyPr>
          <a:lstStyle/>
          <a:p>
            <a:pPr algn="just">
              <a:lnSpc>
                <a:spcPts val="1679"/>
              </a:lnSpc>
              <a:spcBef>
                <a:spcPct val="0"/>
              </a:spcBef>
            </a:pPr>
            <a:r>
              <a:rPr lang="en-US" sz="1200" dirty="0">
                <a:solidFill>
                  <a:srgbClr val="29BBE3"/>
                </a:solidFill>
                <a:latin typeface="Montserrat Bold" pitchFamily="2" charset="0"/>
              </a:rPr>
              <a:t>RODRIGO AYALA REYES</a:t>
            </a:r>
          </a:p>
        </p:txBody>
      </p:sp>
      <p:sp>
        <p:nvSpPr>
          <p:cNvPr id="15" name="TextBox 15"/>
          <p:cNvSpPr txBox="1"/>
          <p:nvPr/>
        </p:nvSpPr>
        <p:spPr>
          <a:xfrm>
            <a:off x="633700" y="2660991"/>
            <a:ext cx="2149886" cy="166264"/>
          </a:xfrm>
          <a:prstGeom prst="rect">
            <a:avLst/>
          </a:prstGeom>
        </p:spPr>
        <p:txBody>
          <a:bodyPr wrap="square" lIns="0" tIns="0" rIns="0" bIns="0" rtlCol="0" anchor="t">
            <a:spAutoFit/>
          </a:bodyPr>
          <a:lstStyle/>
          <a:p>
            <a:pPr algn="just">
              <a:lnSpc>
                <a:spcPts val="1399"/>
              </a:lnSpc>
              <a:spcBef>
                <a:spcPct val="0"/>
              </a:spcBef>
            </a:pPr>
            <a:r>
              <a:rPr lang="en-US" sz="999" dirty="0" err="1">
                <a:solidFill>
                  <a:srgbClr val="223F6A"/>
                </a:solidFill>
                <a:latin typeface="Montserrat Bold"/>
              </a:rPr>
              <a:t>Gerente </a:t>
            </a:r>
            <a:r>
              <a:rPr lang="en-US" sz="999" dirty="0">
                <a:solidFill>
                  <a:srgbClr val="223F6A"/>
                </a:solidFill>
                <a:latin typeface="Montserrat Bold"/>
              </a:rPr>
              <a:t>de </a:t>
            </a:r>
            <a:r>
              <a:rPr lang="en-US" sz="999" dirty="0" err="1">
                <a:solidFill>
                  <a:srgbClr val="223F6A"/>
                </a:solidFill>
                <a:latin typeface="Montserrat Bold"/>
              </a:rPr>
              <a:t>Contabilidade</a:t>
            </a:r>
            <a:endParaRPr lang="en-US" sz="999" dirty="0">
              <a:solidFill>
                <a:srgbClr val="223F6A"/>
              </a:solidFill>
              <a:latin typeface="Montserrat Bold"/>
            </a:endParaRPr>
          </a:p>
        </p:txBody>
      </p:sp>
      <p:sp>
        <p:nvSpPr>
          <p:cNvPr id="16" name="TextBox 16"/>
          <p:cNvSpPr txBox="1"/>
          <p:nvPr/>
        </p:nvSpPr>
        <p:spPr>
          <a:xfrm>
            <a:off x="633700" y="2848979"/>
            <a:ext cx="2149886" cy="166264"/>
          </a:xfrm>
          <a:prstGeom prst="rect">
            <a:avLst/>
          </a:prstGeom>
        </p:spPr>
        <p:txBody>
          <a:bodyPr wrap="square" lIns="0" tIns="0" rIns="0" bIns="0" rtlCol="0" anchor="t">
            <a:spAutoFit/>
          </a:bodyPr>
          <a:lstStyle/>
          <a:p>
            <a:pPr marL="0" lvl="0" indent="0" algn="just">
              <a:lnSpc>
                <a:spcPts val="1399"/>
              </a:lnSpc>
              <a:spcBef>
                <a:spcPct val="0"/>
              </a:spcBef>
            </a:pPr>
            <a:r>
              <a:rPr lang="en-US" sz="950" u="none" dirty="0">
                <a:solidFill>
                  <a:srgbClr val="223F6A"/>
                </a:solidFill>
                <a:latin typeface="Montserrat Bold"/>
                <a:hlinkClick r:id="rId9"/>
              </a:rPr>
              <a:t>rayala@vag-global.com</a:t>
            </a:r>
          </a:p>
        </p:txBody>
      </p:sp>
      <p:grpSp>
        <p:nvGrpSpPr>
          <p:cNvPr id="17" name="Group 17"/>
          <p:cNvGrpSpPr>
            <a:grpSpLocks noChangeAspect="1"/>
          </p:cNvGrpSpPr>
          <p:nvPr/>
        </p:nvGrpSpPr>
        <p:grpSpPr>
          <a:xfrm>
            <a:off x="5351864" y="4864480"/>
            <a:ext cx="1784536" cy="1784529"/>
            <a:chOff x="0" y="0"/>
            <a:chExt cx="6350000" cy="6349975"/>
          </a:xfrm>
        </p:grpSpPr>
        <p:sp>
          <p:nvSpPr>
            <p:cNvPr id="18" name="Freeform 1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0"/>
              <a:stretch>
                <a:fillRect t="-7215" b="-17785"/>
              </a:stretch>
            </a:blipFill>
          </p:spPr>
          <p:txBody>
            <a:bodyPr/>
            <a:lstStyle/>
            <a:p>
              <a:endParaRPr lang="es-PE"/>
            </a:p>
          </p:txBody>
        </p:sp>
      </p:grpSp>
      <p:pic>
        <p:nvPicPr>
          <p:cNvPr id="19" name="Picture 1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04958" y="4695541"/>
            <a:ext cx="137127" cy="137127"/>
          </a:xfrm>
          <a:prstGeom prst="rect">
            <a:avLst/>
          </a:prstGeom>
        </p:spPr>
      </p:pic>
      <p:pic>
        <p:nvPicPr>
          <p:cNvPr id="20" name="Picture 2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04958" y="4897822"/>
            <a:ext cx="173188" cy="117335"/>
          </a:xfrm>
          <a:prstGeom prst="rect">
            <a:avLst/>
          </a:prstGeom>
        </p:spPr>
      </p:pic>
      <p:sp>
        <p:nvSpPr>
          <p:cNvPr id="21" name="TextBox 21"/>
          <p:cNvSpPr txBox="1"/>
          <p:nvPr/>
        </p:nvSpPr>
        <p:spPr>
          <a:xfrm>
            <a:off x="404958" y="5115173"/>
            <a:ext cx="4772514" cy="1245277"/>
          </a:xfrm>
          <a:prstGeom prst="rect">
            <a:avLst/>
          </a:prstGeom>
        </p:spPr>
        <p:txBody>
          <a:bodyPr lIns="0" tIns="0" rIns="0" bIns="0" rtlCol="0" anchor="t">
            <a:spAutoFit/>
          </a:bodyPr>
          <a:lstStyle>
            <a:defPPr>
              <a:defRPr lang="en-US"/>
            </a:defPPr>
            <a:lvl1pPr algn="just">
              <a:lnSpc>
                <a:spcPts val="1399"/>
              </a:lnSpc>
              <a:spcBef>
                <a:spcPct val="0"/>
              </a:spcBef>
              <a:defRPr sz="999">
                <a:solidFill>
                  <a:srgbClr val="223F6A"/>
                </a:solidFill>
                <a:latin typeface="Montserrat"/>
              </a:defRPr>
            </a:lvl1pPr>
          </a:lstStyle>
          <a:p>
            <a:r>
              <a:rPr lang="es-ES" b="0" i="0" dirty="0">
                <a:solidFill>
                  <a:srgbClr val="223F6A"/>
                </a:solidFill>
                <a:effectLst/>
              </a:rPr>
              <a:t>Advogado formado pela Universidade Nacional Maior de San Marcos (UNMSM). Participou de diversos cursos de atualização tributária organizados pelo Instituto Peruano de Direito Tributário (IPDT) e pela Pontifícia Universidade Católica do Peru (PUCP) e integrou a equipe vencedora da Segunda Competição Tributária de Estudantes de Direito da UNMSM. Possui mais de 5 anos de experiência na área de consultoria tributária e conformidade tributária. Atualmente, está cursando o mestrado em Direito Tributário na Universidade de Lima.</a:t>
            </a:r>
            <a:endParaRPr lang="en-US" dirty="0"/>
          </a:p>
        </p:txBody>
      </p:sp>
      <p:sp>
        <p:nvSpPr>
          <p:cNvPr id="22" name="TextBox 22"/>
          <p:cNvSpPr txBox="1"/>
          <p:nvPr/>
        </p:nvSpPr>
        <p:spPr>
          <a:xfrm>
            <a:off x="404958" y="4432300"/>
            <a:ext cx="2458892" cy="201530"/>
          </a:xfrm>
          <a:prstGeom prst="rect">
            <a:avLst/>
          </a:prstGeom>
        </p:spPr>
        <p:txBody>
          <a:bodyPr wrap="square" lIns="0" tIns="0" rIns="0" bIns="0" rtlCol="0" anchor="t">
            <a:spAutoFit/>
          </a:bodyPr>
          <a:lstStyle/>
          <a:p>
            <a:pPr algn="just">
              <a:lnSpc>
                <a:spcPts val="1679"/>
              </a:lnSpc>
              <a:spcBef>
                <a:spcPct val="0"/>
              </a:spcBef>
            </a:pPr>
            <a:r>
              <a:rPr lang="en-US" sz="1200" dirty="0">
                <a:solidFill>
                  <a:srgbClr val="29BBE3"/>
                </a:solidFill>
                <a:latin typeface="Montserrat Bold" pitchFamily="2" charset="0"/>
              </a:rPr>
              <a:t>GUSTAVO MARTINEZ GODOY</a:t>
            </a:r>
          </a:p>
        </p:txBody>
      </p:sp>
      <p:sp>
        <p:nvSpPr>
          <p:cNvPr id="23" name="TextBox 23"/>
          <p:cNvSpPr txBox="1"/>
          <p:nvPr/>
        </p:nvSpPr>
        <p:spPr>
          <a:xfrm>
            <a:off x="635047" y="4676491"/>
            <a:ext cx="1662576" cy="164968"/>
          </a:xfrm>
          <a:prstGeom prst="rect">
            <a:avLst/>
          </a:prstGeom>
        </p:spPr>
        <p:txBody>
          <a:bodyPr lIns="0" tIns="0" rIns="0" bIns="0" rtlCol="0" anchor="t">
            <a:spAutoFit/>
          </a:bodyPr>
          <a:lstStyle/>
          <a:p>
            <a:pPr algn="just">
              <a:lnSpc>
                <a:spcPts val="1399"/>
              </a:lnSpc>
              <a:spcBef>
                <a:spcPct val="0"/>
              </a:spcBef>
            </a:pPr>
            <a:r>
              <a:rPr lang="en-US" sz="999" dirty="0">
                <a:solidFill>
                  <a:srgbClr val="223F6A"/>
                </a:solidFill>
                <a:latin typeface="Montserrat Bold"/>
              </a:rPr>
              <a:t>Advogado </a:t>
            </a:r>
            <a:r>
              <a:rPr lang="en-US" sz="999" dirty="0" err="1">
                <a:solidFill>
                  <a:srgbClr val="223F6A"/>
                </a:solidFill>
                <a:latin typeface="Montserrat Bold"/>
              </a:rPr>
              <a:t>Tributário</a:t>
            </a:r>
            <a:endParaRPr lang="en-US" sz="999" dirty="0">
              <a:solidFill>
                <a:srgbClr val="223F6A"/>
              </a:solidFill>
              <a:latin typeface="Montserrat Bold"/>
            </a:endParaRPr>
          </a:p>
        </p:txBody>
      </p:sp>
      <p:sp>
        <p:nvSpPr>
          <p:cNvPr id="24" name="TextBox 24"/>
          <p:cNvSpPr txBox="1"/>
          <p:nvPr/>
        </p:nvSpPr>
        <p:spPr>
          <a:xfrm>
            <a:off x="635047" y="4864480"/>
            <a:ext cx="2654232" cy="166264"/>
          </a:xfrm>
          <a:prstGeom prst="rect">
            <a:avLst/>
          </a:prstGeom>
        </p:spPr>
        <p:txBody>
          <a:bodyPr wrap="square" lIns="0" tIns="0" rIns="0" bIns="0" rtlCol="0" anchor="t">
            <a:spAutoFit/>
          </a:bodyPr>
          <a:lstStyle/>
          <a:p>
            <a:pPr marL="0" lvl="0" indent="0" algn="just">
              <a:lnSpc>
                <a:spcPts val="1399"/>
              </a:lnSpc>
              <a:spcBef>
                <a:spcPct val="0"/>
              </a:spcBef>
            </a:pPr>
            <a:r>
              <a:rPr lang="en-US" sz="950" u="none" dirty="0">
                <a:solidFill>
                  <a:srgbClr val="223F6A"/>
                </a:solidFill>
                <a:latin typeface="Montserrat Bold"/>
                <a:hlinkClick r:id="rId11"/>
              </a:rPr>
              <a:t>gustavo.martinez@vag-global.com</a:t>
            </a:r>
          </a:p>
        </p:txBody>
      </p:sp>
      <p:pic>
        <p:nvPicPr>
          <p:cNvPr id="35" name="Picture 3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03612" y="783935"/>
            <a:ext cx="137127" cy="137127"/>
          </a:xfrm>
          <a:prstGeom prst="rect">
            <a:avLst/>
          </a:prstGeom>
        </p:spPr>
      </p:pic>
      <p:pic>
        <p:nvPicPr>
          <p:cNvPr id="36" name="Picture 3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03612" y="986216"/>
            <a:ext cx="173188" cy="117335"/>
          </a:xfrm>
          <a:prstGeom prst="rect">
            <a:avLst/>
          </a:prstGeom>
        </p:spPr>
      </p:pic>
      <p:sp>
        <p:nvSpPr>
          <p:cNvPr id="37" name="TextBox 37"/>
          <p:cNvSpPr txBox="1"/>
          <p:nvPr/>
        </p:nvSpPr>
        <p:spPr>
          <a:xfrm>
            <a:off x="403612" y="1203567"/>
            <a:ext cx="4772514" cy="706668"/>
          </a:xfrm>
          <a:prstGeom prst="rect">
            <a:avLst/>
          </a:prstGeom>
        </p:spPr>
        <p:txBody>
          <a:bodyPr lIns="0" tIns="0" rIns="0" bIns="0" rtlCol="0" anchor="t">
            <a:spAutoFit/>
          </a:bodyPr>
          <a:lstStyle>
            <a:defPPr>
              <a:defRPr lang="en-US"/>
            </a:defPPr>
            <a:lvl1pPr algn="just">
              <a:lnSpc>
                <a:spcPts val="1399"/>
              </a:lnSpc>
              <a:spcBef>
                <a:spcPct val="0"/>
              </a:spcBef>
              <a:defRPr sz="999">
                <a:solidFill>
                  <a:srgbClr val="223F6A"/>
                </a:solidFill>
                <a:latin typeface="Montserrat"/>
              </a:defRPr>
            </a:lvl1pPr>
          </a:lstStyle>
          <a:p>
            <a:r>
              <a:rPr lang="es-ES" dirty="0"/>
              <a:t>Contador formado pela Universidade Nacional Maior de San Marcos, com conhecimento em Normas Internacionais de Informação Financeira (IFRS). Além disso, sua experiência profissional de mais de 12 anos em auditoria financeira concentra-se nos setores de manufatura, comercial e de serviços gerais.</a:t>
            </a:r>
            <a:endParaRPr lang="en-US" dirty="0"/>
          </a:p>
        </p:txBody>
      </p:sp>
      <p:sp>
        <p:nvSpPr>
          <p:cNvPr id="38" name="TextBox 38"/>
          <p:cNvSpPr txBox="1"/>
          <p:nvPr/>
        </p:nvSpPr>
        <p:spPr>
          <a:xfrm>
            <a:off x="403612" y="520695"/>
            <a:ext cx="3346806" cy="201530"/>
          </a:xfrm>
          <a:prstGeom prst="rect">
            <a:avLst/>
          </a:prstGeom>
        </p:spPr>
        <p:txBody>
          <a:bodyPr wrap="square" lIns="0" tIns="0" rIns="0" bIns="0" rtlCol="0" anchor="t">
            <a:spAutoFit/>
          </a:bodyPr>
          <a:lstStyle/>
          <a:p>
            <a:pPr algn="just">
              <a:lnSpc>
                <a:spcPts val="1679"/>
              </a:lnSpc>
              <a:spcBef>
                <a:spcPct val="0"/>
              </a:spcBef>
            </a:pPr>
            <a:r>
              <a:rPr lang="en-US" sz="1200" dirty="0">
                <a:solidFill>
                  <a:srgbClr val="29BBE3"/>
                </a:solidFill>
                <a:latin typeface="Montserrat Bold" pitchFamily="2" charset="0"/>
              </a:rPr>
              <a:t>HÉCTOR LLANQUI</a:t>
            </a:r>
          </a:p>
        </p:txBody>
      </p:sp>
      <p:sp>
        <p:nvSpPr>
          <p:cNvPr id="39" name="TextBox 39"/>
          <p:cNvSpPr txBox="1"/>
          <p:nvPr/>
        </p:nvSpPr>
        <p:spPr>
          <a:xfrm>
            <a:off x="633700" y="764885"/>
            <a:ext cx="1825987" cy="166264"/>
          </a:xfrm>
          <a:prstGeom prst="rect">
            <a:avLst/>
          </a:prstGeom>
        </p:spPr>
        <p:txBody>
          <a:bodyPr wrap="square" lIns="0" tIns="0" rIns="0" bIns="0" rtlCol="0" anchor="t">
            <a:spAutoFit/>
          </a:bodyPr>
          <a:lstStyle/>
          <a:p>
            <a:pPr algn="just">
              <a:lnSpc>
                <a:spcPts val="1399"/>
              </a:lnSpc>
              <a:spcBef>
                <a:spcPct val="0"/>
              </a:spcBef>
            </a:pPr>
            <a:r>
              <a:rPr lang="en-US" sz="999" dirty="0" err="1">
                <a:solidFill>
                  <a:srgbClr val="223F6A"/>
                </a:solidFill>
                <a:latin typeface="Montserrat Bold"/>
              </a:rPr>
              <a:t>Gerente </a:t>
            </a:r>
            <a:r>
              <a:rPr lang="en-US" sz="999" dirty="0">
                <a:solidFill>
                  <a:srgbClr val="223F6A"/>
                </a:solidFill>
                <a:latin typeface="Montserrat Bold"/>
              </a:rPr>
              <a:t>de </a:t>
            </a:r>
            <a:r>
              <a:rPr lang="en-US" sz="999" dirty="0" err="1">
                <a:solidFill>
                  <a:srgbClr val="223F6A"/>
                </a:solidFill>
                <a:latin typeface="Montserrat Bold"/>
              </a:rPr>
              <a:t>Auditoria</a:t>
            </a:r>
            <a:endParaRPr lang="en-US" sz="999" dirty="0">
              <a:solidFill>
                <a:srgbClr val="223F6A"/>
              </a:solidFill>
              <a:latin typeface="Montserrat Bold"/>
            </a:endParaRPr>
          </a:p>
        </p:txBody>
      </p:sp>
      <p:sp>
        <p:nvSpPr>
          <p:cNvPr id="40" name="TextBox 40"/>
          <p:cNvSpPr txBox="1"/>
          <p:nvPr/>
        </p:nvSpPr>
        <p:spPr>
          <a:xfrm>
            <a:off x="633701" y="952875"/>
            <a:ext cx="2152603" cy="166264"/>
          </a:xfrm>
          <a:prstGeom prst="rect">
            <a:avLst/>
          </a:prstGeom>
        </p:spPr>
        <p:txBody>
          <a:bodyPr wrap="square" lIns="0" tIns="0" rIns="0" bIns="0" rtlCol="0" anchor="t">
            <a:spAutoFit/>
          </a:bodyPr>
          <a:lstStyle/>
          <a:p>
            <a:pPr algn="just">
              <a:lnSpc>
                <a:spcPts val="1399"/>
              </a:lnSpc>
              <a:spcBef>
                <a:spcPct val="0"/>
              </a:spcBef>
            </a:pPr>
            <a:r>
              <a:rPr lang="en-US" sz="950" dirty="0">
                <a:solidFill>
                  <a:srgbClr val="223F6A"/>
                </a:solidFill>
                <a:latin typeface="Montserrat Bold"/>
                <a:hlinkClick r:id="rId12"/>
              </a:rPr>
              <a:t>hllanqui@vag-global.com</a:t>
            </a:r>
          </a:p>
        </p:txBody>
      </p:sp>
      <p:grpSp>
        <p:nvGrpSpPr>
          <p:cNvPr id="41" name="Group 41"/>
          <p:cNvGrpSpPr/>
          <p:nvPr/>
        </p:nvGrpSpPr>
        <p:grpSpPr>
          <a:xfrm>
            <a:off x="0" y="0"/>
            <a:ext cx="7560000" cy="219725"/>
            <a:chOff x="0" y="0"/>
            <a:chExt cx="2709333" cy="78745"/>
          </a:xfrm>
        </p:grpSpPr>
        <p:sp>
          <p:nvSpPr>
            <p:cNvPr id="42" name="Freeform 42"/>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43" name="TextBox 43"/>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44" name="Group 44"/>
          <p:cNvGrpSpPr/>
          <p:nvPr/>
        </p:nvGrpSpPr>
        <p:grpSpPr>
          <a:xfrm>
            <a:off x="6950053" y="10106294"/>
            <a:ext cx="415413" cy="415413"/>
            <a:chOff x="0" y="0"/>
            <a:chExt cx="812800" cy="812800"/>
          </a:xfrm>
        </p:grpSpPr>
        <p:sp>
          <p:nvSpPr>
            <p:cNvPr id="45" name="Freeform 4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s-PE"/>
            </a:p>
          </p:txBody>
        </p:sp>
        <p:sp>
          <p:nvSpPr>
            <p:cNvPr id="46" name="TextBox 46"/>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sp>
        <p:nvSpPr>
          <p:cNvPr id="47" name="TextBox 47"/>
          <p:cNvSpPr txBox="1"/>
          <p:nvPr/>
        </p:nvSpPr>
        <p:spPr>
          <a:xfrm>
            <a:off x="7067354" y="10196221"/>
            <a:ext cx="180811" cy="252443"/>
          </a:xfrm>
          <a:prstGeom prst="rect">
            <a:avLst/>
          </a:prstGeom>
        </p:spPr>
        <p:txBody>
          <a:bodyPr lIns="0" tIns="0" rIns="0" bIns="0" rtlCol="0" anchor="t">
            <a:spAutoFit/>
          </a:bodyPr>
          <a:lstStyle/>
          <a:p>
            <a:pPr marL="0" lvl="0" indent="0" algn="l">
              <a:lnSpc>
                <a:spcPts val="2031"/>
              </a:lnSpc>
              <a:spcBef>
                <a:spcPct val="0"/>
              </a:spcBef>
            </a:pPr>
            <a:r>
              <a:rPr lang="en-US" sz="1599" dirty="0">
                <a:solidFill>
                  <a:srgbClr val="272E50"/>
                </a:solidFill>
                <a:latin typeface="Montserrat Bold"/>
              </a:rPr>
              <a:t>11</a:t>
            </a:r>
          </a:p>
        </p:txBody>
      </p:sp>
      <p:pic>
        <p:nvPicPr>
          <p:cNvPr id="48" name="Imagen 47" descr="Un hombre con un traje de color azul&#10;&#10;Descripción generada automáticamente con confianza media">
            <a:extLst>
              <a:ext uri="{FF2B5EF4-FFF2-40B4-BE49-F238E27FC236}">
                <a16:creationId xmlns:a16="http://schemas.microsoft.com/office/drawing/2014/main" id="{A7452B2D-BF81-665E-6A80-6C87F34148A9}"/>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16921" b="9172"/>
          <a:stretch/>
        </p:blipFill>
        <p:spPr>
          <a:xfrm>
            <a:off x="5369160" y="510952"/>
            <a:ext cx="1884187" cy="1811430"/>
          </a:xfrm>
          <a:prstGeom prst="ellipse">
            <a:avLst/>
          </a:prstGeom>
          <a:ln>
            <a:noFill/>
          </a:ln>
          <a:effectLst/>
        </p:spPr>
      </p:pic>
      <p:pic>
        <p:nvPicPr>
          <p:cNvPr id="51" name="Picture 19">
            <a:extLst>
              <a:ext uri="{FF2B5EF4-FFF2-40B4-BE49-F238E27FC236}">
                <a16:creationId xmlns:a16="http://schemas.microsoft.com/office/drawing/2014/main" id="{7FBEBF75-67C4-4165-8150-EB1A41E1D09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04958" y="7025941"/>
            <a:ext cx="137127" cy="137127"/>
          </a:xfrm>
          <a:prstGeom prst="rect">
            <a:avLst/>
          </a:prstGeom>
        </p:spPr>
      </p:pic>
      <p:pic>
        <p:nvPicPr>
          <p:cNvPr id="52" name="Picture 20">
            <a:extLst>
              <a:ext uri="{FF2B5EF4-FFF2-40B4-BE49-F238E27FC236}">
                <a16:creationId xmlns:a16="http://schemas.microsoft.com/office/drawing/2014/main" id="{1C78E886-5CFE-4EDC-A39D-E6F638F3A09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04958" y="7228222"/>
            <a:ext cx="173188" cy="117335"/>
          </a:xfrm>
          <a:prstGeom prst="rect">
            <a:avLst/>
          </a:prstGeom>
        </p:spPr>
      </p:pic>
      <p:sp>
        <p:nvSpPr>
          <p:cNvPr id="54" name="TextBox 22">
            <a:extLst>
              <a:ext uri="{FF2B5EF4-FFF2-40B4-BE49-F238E27FC236}">
                <a16:creationId xmlns:a16="http://schemas.microsoft.com/office/drawing/2014/main" id="{4978FF2D-E7E5-48C0-A1DE-ADE20D7B1B6B}"/>
              </a:ext>
            </a:extLst>
          </p:cNvPr>
          <p:cNvSpPr txBox="1"/>
          <p:nvPr/>
        </p:nvSpPr>
        <p:spPr>
          <a:xfrm>
            <a:off x="404958" y="6762700"/>
            <a:ext cx="2458892" cy="201530"/>
          </a:xfrm>
          <a:prstGeom prst="rect">
            <a:avLst/>
          </a:prstGeom>
        </p:spPr>
        <p:txBody>
          <a:bodyPr wrap="square" lIns="0" tIns="0" rIns="0" bIns="0" rtlCol="0" anchor="t">
            <a:spAutoFit/>
          </a:bodyPr>
          <a:lstStyle/>
          <a:p>
            <a:pPr algn="just">
              <a:lnSpc>
                <a:spcPts val="1679"/>
              </a:lnSpc>
              <a:spcBef>
                <a:spcPct val="0"/>
              </a:spcBef>
            </a:pPr>
            <a:r>
              <a:rPr lang="en-US" sz="1200" dirty="0">
                <a:solidFill>
                  <a:srgbClr val="29BBE3"/>
                </a:solidFill>
                <a:latin typeface="Montserrat Bold" pitchFamily="2" charset="0"/>
              </a:rPr>
              <a:t>DANIELA RAMOS</a:t>
            </a:r>
          </a:p>
        </p:txBody>
      </p:sp>
      <p:sp>
        <p:nvSpPr>
          <p:cNvPr id="55" name="TextBox 23">
            <a:extLst>
              <a:ext uri="{FF2B5EF4-FFF2-40B4-BE49-F238E27FC236}">
                <a16:creationId xmlns:a16="http://schemas.microsoft.com/office/drawing/2014/main" id="{A3EBDB2E-22C2-42F2-97F6-970E6C906911}"/>
              </a:ext>
            </a:extLst>
          </p:cNvPr>
          <p:cNvSpPr txBox="1"/>
          <p:nvPr/>
        </p:nvSpPr>
        <p:spPr>
          <a:xfrm>
            <a:off x="635047" y="7006891"/>
            <a:ext cx="1662576" cy="164968"/>
          </a:xfrm>
          <a:prstGeom prst="rect">
            <a:avLst/>
          </a:prstGeom>
        </p:spPr>
        <p:txBody>
          <a:bodyPr lIns="0" tIns="0" rIns="0" bIns="0" rtlCol="0" anchor="t">
            <a:spAutoFit/>
          </a:bodyPr>
          <a:lstStyle/>
          <a:p>
            <a:pPr algn="just">
              <a:lnSpc>
                <a:spcPts val="1399"/>
              </a:lnSpc>
              <a:spcBef>
                <a:spcPct val="0"/>
              </a:spcBef>
            </a:pPr>
            <a:r>
              <a:rPr lang="en-US" sz="999" dirty="0">
                <a:solidFill>
                  <a:srgbClr val="223F6A"/>
                </a:solidFill>
                <a:latin typeface="Montserrat Bold"/>
              </a:rPr>
              <a:t>Advogada </a:t>
            </a:r>
            <a:r>
              <a:rPr lang="en-US" sz="999" dirty="0" err="1">
                <a:solidFill>
                  <a:srgbClr val="223F6A"/>
                </a:solidFill>
                <a:latin typeface="Montserrat Bold"/>
              </a:rPr>
              <a:t>Corporativa</a:t>
            </a:r>
            <a:endParaRPr lang="en-US" sz="999" dirty="0">
              <a:solidFill>
                <a:srgbClr val="223F6A"/>
              </a:solidFill>
              <a:latin typeface="Montserrat Bold"/>
            </a:endParaRPr>
          </a:p>
        </p:txBody>
      </p:sp>
      <p:sp>
        <p:nvSpPr>
          <p:cNvPr id="56" name="TextBox 24">
            <a:extLst>
              <a:ext uri="{FF2B5EF4-FFF2-40B4-BE49-F238E27FC236}">
                <a16:creationId xmlns:a16="http://schemas.microsoft.com/office/drawing/2014/main" id="{EF4811EA-6853-4254-A4B3-083E9CDC8103}"/>
              </a:ext>
            </a:extLst>
          </p:cNvPr>
          <p:cNvSpPr txBox="1"/>
          <p:nvPr/>
        </p:nvSpPr>
        <p:spPr>
          <a:xfrm>
            <a:off x="635047" y="7194880"/>
            <a:ext cx="2654232" cy="166264"/>
          </a:xfrm>
          <a:prstGeom prst="rect">
            <a:avLst/>
          </a:prstGeom>
        </p:spPr>
        <p:txBody>
          <a:bodyPr wrap="square" lIns="0" tIns="0" rIns="0" bIns="0" rtlCol="0" anchor="t">
            <a:spAutoFit/>
          </a:bodyPr>
          <a:lstStyle/>
          <a:p>
            <a:pPr marL="0" lvl="0" indent="0" algn="just">
              <a:lnSpc>
                <a:spcPts val="1399"/>
              </a:lnSpc>
              <a:spcBef>
                <a:spcPct val="0"/>
              </a:spcBef>
            </a:pPr>
            <a:r>
              <a:rPr lang="en-US" sz="950" dirty="0">
                <a:solidFill>
                  <a:srgbClr val="223F6A"/>
                </a:solidFill>
                <a:latin typeface="Montserrat Bold"/>
                <a:hlinkClick r:id="rId14"/>
              </a:rPr>
              <a:t>dramos@vag-global.com</a:t>
            </a:r>
            <a:endParaRPr lang="en-US" sz="950" u="none" dirty="0">
              <a:solidFill>
                <a:srgbClr val="223F6A"/>
              </a:solidFill>
              <a:latin typeface="Montserrat Bold"/>
              <a:hlinkClick r:id="rId15" tooltip="mailto:cvargas@vag-global.com"/>
            </a:endParaRPr>
          </a:p>
        </p:txBody>
      </p:sp>
      <p:pic>
        <p:nvPicPr>
          <p:cNvPr id="57" name="Imagen 56">
            <a:extLst>
              <a:ext uri="{FF2B5EF4-FFF2-40B4-BE49-F238E27FC236}">
                <a16:creationId xmlns:a16="http://schemas.microsoft.com/office/drawing/2014/main" id="{A55463F9-D659-404D-8409-A27BB1F286EA}"/>
              </a:ext>
            </a:extLst>
          </p:cNvPr>
          <p:cNvPicPr>
            <a:picLocks noChangeAspect="1"/>
          </p:cNvPicPr>
          <p:nvPr/>
        </p:nvPicPr>
        <p:blipFill>
          <a:blip r:embed="rId16" cstate="print">
            <a:extLst>
              <a:ext uri="{28A0092B-C50C-407E-A947-70E740481C1C}">
                <a14:useLocalDpi xmlns:a14="http://schemas.microsoft.com/office/drawing/2010/main" val="0"/>
              </a:ext>
            </a:extLst>
          </a:blip>
          <a:srcRect t="11800" b="11800"/>
          <a:stretch/>
        </p:blipFill>
        <p:spPr>
          <a:xfrm>
            <a:off x="5357668" y="7358720"/>
            <a:ext cx="1784536" cy="1818111"/>
          </a:xfrm>
          <a:prstGeom prst="ellipse">
            <a:avLst/>
          </a:prstGeom>
          <a:ln>
            <a:noFill/>
          </a:ln>
          <a:effectLst/>
        </p:spPr>
      </p:pic>
      <p:sp>
        <p:nvSpPr>
          <p:cNvPr id="58" name="CuadroTexto 57">
            <a:extLst>
              <a:ext uri="{FF2B5EF4-FFF2-40B4-BE49-F238E27FC236}">
                <a16:creationId xmlns:a16="http://schemas.microsoft.com/office/drawing/2014/main" id="{6E1DD54F-82B3-4279-BE43-D9EB146DCF69}"/>
              </a:ext>
            </a:extLst>
          </p:cNvPr>
          <p:cNvSpPr txBox="1"/>
          <p:nvPr/>
        </p:nvSpPr>
        <p:spPr>
          <a:xfrm>
            <a:off x="377378" y="7419303"/>
            <a:ext cx="4800094" cy="1423018"/>
          </a:xfrm>
          <a:prstGeom prst="rect">
            <a:avLst/>
          </a:prstGeom>
        </p:spPr>
        <p:txBody>
          <a:bodyPr wrap="square" lIns="0" tIns="0" rIns="0" bIns="0" rtlCol="0" anchor="t">
            <a:spAutoFit/>
          </a:bodyPr>
          <a:lstStyle>
            <a:defPPr>
              <a:defRPr lang="en-US"/>
            </a:defPPr>
            <a:lvl1pPr algn="just">
              <a:lnSpc>
                <a:spcPts val="1399"/>
              </a:lnSpc>
              <a:spcBef>
                <a:spcPct val="0"/>
              </a:spcBef>
              <a:defRPr sz="999">
                <a:solidFill>
                  <a:srgbClr val="223F6A"/>
                </a:solidFill>
                <a:latin typeface="Montserrat"/>
              </a:defRPr>
            </a:lvl1pPr>
          </a:lstStyle>
          <a:p>
            <a:r>
              <a:rPr lang="es-ES" dirty="0"/>
              <a:t>Formada em Direito pela Universidade Peruana de Ciências Aplicadas, com especialização em Direito Societário e Penal Econômico. Possui mais de três anos de experiência em processos de constituição de empresas, trâmites de imigração e assessoria jurídica integral a empresas. Além disso, complementa sua formação com cursos de especialização em Direito Administrativo. Destaca-se por sua capacidade analítica, comprometimento e foco em resultados, oferecendo suporte jurídico na tomada de decisões estratégicas e no cumprimento das normas regulatórias.</a:t>
            </a:r>
            <a:endParaRPr lang="es-PE" dirty="0"/>
          </a:p>
        </p:txBody>
      </p:sp>
      <p:pic>
        <p:nvPicPr>
          <p:cNvPr id="49" name="Imagen 48">
            <a:extLst>
              <a:ext uri="{FF2B5EF4-FFF2-40B4-BE49-F238E27FC236}">
                <a16:creationId xmlns:a16="http://schemas.microsoft.com/office/drawing/2014/main" id="{AECBCD5C-2C3C-4DAB-89EA-23949AB6392F}"/>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p:blipFill>
        <p:spPr>
          <a:xfrm>
            <a:off x="238941" y="9930055"/>
            <a:ext cx="2062621" cy="8059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Gráfico 38">
            <a:extLst>
              <a:ext uri="{FF2B5EF4-FFF2-40B4-BE49-F238E27FC236}">
                <a16:creationId xmlns:a16="http://schemas.microsoft.com/office/drawing/2014/main" id="{278BBEA8-5738-42C0-BDD6-CEA733379A8E}"/>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8215"/>
          <a:stretch/>
        </p:blipFill>
        <p:spPr>
          <a:xfrm>
            <a:off x="-35252" y="9943200"/>
            <a:ext cx="7623502" cy="805950"/>
          </a:xfrm>
          <a:prstGeom prst="rect">
            <a:avLst/>
          </a:prstGeom>
        </p:spPr>
      </p:pic>
      <p:pic>
        <p:nvPicPr>
          <p:cNvPr id="6" name="Picture 6"/>
          <p:cNvPicPr>
            <a:picLocks noChangeAspect="1"/>
          </p:cNvPicPr>
          <p:nvPr/>
        </p:nvPicPr>
        <p:blipFill>
          <a:blip r:embed="rId4">
            <a:alphaModFix amt="9999"/>
          </a:blip>
          <a:srcRect l="15873" r="9421"/>
          <a:stretch>
            <a:fillRect/>
          </a:stretch>
        </p:blipFill>
        <p:spPr>
          <a:xfrm>
            <a:off x="0" y="0"/>
            <a:ext cx="7560000" cy="9723475"/>
          </a:xfrm>
          <a:prstGeom prst="rect">
            <a:avLst/>
          </a:prstGeom>
        </p:spPr>
      </p:pic>
      <p:grpSp>
        <p:nvGrpSpPr>
          <p:cNvPr id="7" name="Group 7"/>
          <p:cNvGrpSpPr/>
          <p:nvPr/>
        </p:nvGrpSpPr>
        <p:grpSpPr>
          <a:xfrm>
            <a:off x="0" y="9723475"/>
            <a:ext cx="7560000" cy="219725"/>
            <a:chOff x="0" y="0"/>
            <a:chExt cx="2709333" cy="78745"/>
          </a:xfrm>
        </p:grpSpPr>
        <p:sp>
          <p:nvSpPr>
            <p:cNvPr id="8" name="Freeform 8"/>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9" name="TextBox 9"/>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10" name="Group 10"/>
          <p:cNvGrpSpPr/>
          <p:nvPr/>
        </p:nvGrpSpPr>
        <p:grpSpPr>
          <a:xfrm rot="-5400000">
            <a:off x="2992797" y="-2312421"/>
            <a:ext cx="478139" cy="6463733"/>
            <a:chOff x="0" y="0"/>
            <a:chExt cx="370836" cy="5239621"/>
          </a:xfrm>
        </p:grpSpPr>
        <p:sp>
          <p:nvSpPr>
            <p:cNvPr id="11" name="Freeform 11"/>
            <p:cNvSpPr/>
            <p:nvPr/>
          </p:nvSpPr>
          <p:spPr>
            <a:xfrm>
              <a:off x="0" y="0"/>
              <a:ext cx="370836" cy="5239621"/>
            </a:xfrm>
            <a:custGeom>
              <a:avLst/>
              <a:gdLst/>
              <a:ahLst/>
              <a:cxnLst/>
              <a:rect l="l" t="t" r="r" b="b"/>
              <a:pathLst>
                <a:path w="370836" h="5239621">
                  <a:moveTo>
                    <a:pt x="123679" y="5220552"/>
                  </a:moveTo>
                  <a:cubicBezTo>
                    <a:pt x="142691" y="5232066"/>
                    <a:pt x="164305" y="5239621"/>
                    <a:pt x="185518" y="5239621"/>
                  </a:cubicBezTo>
                  <a:cubicBezTo>
                    <a:pt x="206732" y="5239621"/>
                    <a:pt x="227145" y="5233145"/>
                    <a:pt x="245956" y="5221631"/>
                  </a:cubicBezTo>
                  <a:cubicBezTo>
                    <a:pt x="246357" y="5221271"/>
                    <a:pt x="246757" y="5221271"/>
                    <a:pt x="247157" y="5220912"/>
                  </a:cubicBezTo>
                  <a:cubicBezTo>
                    <a:pt x="317802" y="5174856"/>
                    <a:pt x="369836" y="5053242"/>
                    <a:pt x="370836" y="4812787"/>
                  </a:cubicBezTo>
                  <a:lnTo>
                    <a:pt x="370836" y="0"/>
                  </a:lnTo>
                  <a:lnTo>
                    <a:pt x="0" y="0"/>
                  </a:lnTo>
                  <a:lnTo>
                    <a:pt x="0" y="4809215"/>
                  </a:lnTo>
                  <a:cubicBezTo>
                    <a:pt x="1001" y="5053961"/>
                    <a:pt x="52233" y="5175576"/>
                    <a:pt x="123679" y="5220552"/>
                  </a:cubicBezTo>
                  <a:close/>
                </a:path>
              </a:pathLst>
            </a:custGeom>
            <a:solidFill>
              <a:srgbClr val="FFFFFF"/>
            </a:solidFill>
          </p:spPr>
          <p:txBody>
            <a:bodyPr/>
            <a:lstStyle/>
            <a:p>
              <a:endParaRPr lang="es-PE"/>
            </a:p>
          </p:txBody>
        </p:sp>
        <p:sp>
          <p:nvSpPr>
            <p:cNvPr id="12" name="TextBox 12"/>
            <p:cNvSpPr txBox="1"/>
            <p:nvPr/>
          </p:nvSpPr>
          <p:spPr>
            <a:xfrm>
              <a:off x="0" y="-28575"/>
              <a:ext cx="660400" cy="714375"/>
            </a:xfrm>
            <a:prstGeom prst="rect">
              <a:avLst/>
            </a:prstGeom>
          </p:spPr>
          <p:txBody>
            <a:bodyPr lIns="50800" tIns="50800" rIns="50800" bIns="50800" rtlCol="0" anchor="ctr"/>
            <a:lstStyle/>
            <a:p>
              <a:pPr algn="ctr">
                <a:lnSpc>
                  <a:spcPts val="1960"/>
                </a:lnSpc>
              </a:pPr>
              <a:endParaRPr/>
            </a:p>
          </p:txBody>
        </p:sp>
      </p:grpSp>
      <p:pic>
        <p:nvPicPr>
          <p:cNvPr id="13" name="Picture 13"/>
          <p:cNvPicPr>
            <a:picLocks noChangeAspect="1"/>
          </p:cNvPicPr>
          <p:nvPr/>
        </p:nvPicPr>
        <p:blipFill>
          <a:blip r:embed="rId5"/>
          <a:srcRect/>
          <a:stretch>
            <a:fillRect/>
          </a:stretch>
        </p:blipFill>
        <p:spPr>
          <a:xfrm>
            <a:off x="430982" y="1515837"/>
            <a:ext cx="1694844" cy="429075"/>
          </a:xfrm>
          <a:prstGeom prst="rect">
            <a:avLst/>
          </a:prstGeom>
        </p:spPr>
      </p:pic>
      <p:pic>
        <p:nvPicPr>
          <p:cNvPr id="14" name="Picture 14"/>
          <p:cNvPicPr>
            <a:picLocks noChangeAspect="1"/>
          </p:cNvPicPr>
          <p:nvPr/>
        </p:nvPicPr>
        <p:blipFill>
          <a:blip r:embed="rId6"/>
          <a:srcRect/>
          <a:stretch>
            <a:fillRect/>
          </a:stretch>
        </p:blipFill>
        <p:spPr>
          <a:xfrm>
            <a:off x="2513672" y="1333428"/>
            <a:ext cx="842346" cy="833572"/>
          </a:xfrm>
          <a:prstGeom prst="rect">
            <a:avLst/>
          </a:prstGeom>
        </p:spPr>
      </p:pic>
      <p:pic>
        <p:nvPicPr>
          <p:cNvPr id="17" name="Picture 17"/>
          <p:cNvPicPr>
            <a:picLocks noChangeAspect="1"/>
          </p:cNvPicPr>
          <p:nvPr/>
        </p:nvPicPr>
        <p:blipFill>
          <a:blip r:embed="rId7"/>
          <a:srcRect/>
          <a:stretch>
            <a:fillRect/>
          </a:stretch>
        </p:blipFill>
        <p:spPr>
          <a:xfrm>
            <a:off x="488761" y="2382819"/>
            <a:ext cx="1220404" cy="610202"/>
          </a:xfrm>
          <a:prstGeom prst="rect">
            <a:avLst/>
          </a:prstGeom>
        </p:spPr>
      </p:pic>
      <p:pic>
        <p:nvPicPr>
          <p:cNvPr id="21" name="Picture 21"/>
          <p:cNvPicPr>
            <a:picLocks noChangeAspect="1"/>
          </p:cNvPicPr>
          <p:nvPr/>
        </p:nvPicPr>
        <p:blipFill>
          <a:blip r:embed="rId8"/>
          <a:srcRect/>
          <a:stretch>
            <a:fillRect/>
          </a:stretch>
        </p:blipFill>
        <p:spPr>
          <a:xfrm>
            <a:off x="5638765" y="2573142"/>
            <a:ext cx="1434263" cy="536800"/>
          </a:xfrm>
          <a:prstGeom prst="rect">
            <a:avLst/>
          </a:prstGeom>
        </p:spPr>
      </p:pic>
      <p:pic>
        <p:nvPicPr>
          <p:cNvPr id="23" name="Picture 23"/>
          <p:cNvPicPr>
            <a:picLocks noChangeAspect="1"/>
          </p:cNvPicPr>
          <p:nvPr/>
        </p:nvPicPr>
        <p:blipFill>
          <a:blip r:embed="rId9"/>
          <a:srcRect/>
          <a:stretch>
            <a:fillRect/>
          </a:stretch>
        </p:blipFill>
        <p:spPr>
          <a:xfrm>
            <a:off x="402786" y="4404023"/>
            <a:ext cx="2074366" cy="514750"/>
          </a:xfrm>
          <a:prstGeom prst="rect">
            <a:avLst/>
          </a:prstGeom>
        </p:spPr>
      </p:pic>
      <p:pic>
        <p:nvPicPr>
          <p:cNvPr id="26" name="Picture 26"/>
          <p:cNvPicPr>
            <a:picLocks noChangeAspect="1"/>
          </p:cNvPicPr>
          <p:nvPr/>
        </p:nvPicPr>
        <p:blipFill>
          <a:blip r:embed="rId10"/>
          <a:srcRect/>
          <a:stretch>
            <a:fillRect/>
          </a:stretch>
        </p:blipFill>
        <p:spPr>
          <a:xfrm>
            <a:off x="488761" y="6212626"/>
            <a:ext cx="1968574" cy="407590"/>
          </a:xfrm>
          <a:prstGeom prst="rect">
            <a:avLst/>
          </a:prstGeom>
        </p:spPr>
      </p:pic>
      <p:pic>
        <p:nvPicPr>
          <p:cNvPr id="27" name="Picture 27"/>
          <p:cNvPicPr>
            <a:picLocks noChangeAspect="1"/>
          </p:cNvPicPr>
          <p:nvPr/>
        </p:nvPicPr>
        <p:blipFill>
          <a:blip r:embed="rId11"/>
          <a:srcRect/>
          <a:stretch>
            <a:fillRect/>
          </a:stretch>
        </p:blipFill>
        <p:spPr>
          <a:xfrm>
            <a:off x="4923346" y="5414374"/>
            <a:ext cx="2074366" cy="292452"/>
          </a:xfrm>
          <a:prstGeom prst="rect">
            <a:avLst/>
          </a:prstGeom>
        </p:spPr>
      </p:pic>
      <p:sp>
        <p:nvSpPr>
          <p:cNvPr id="29" name="TextBox 29"/>
          <p:cNvSpPr txBox="1"/>
          <p:nvPr/>
        </p:nvSpPr>
        <p:spPr>
          <a:xfrm>
            <a:off x="407675" y="704248"/>
            <a:ext cx="5819941" cy="405056"/>
          </a:xfrm>
          <a:prstGeom prst="rect">
            <a:avLst/>
          </a:prstGeom>
        </p:spPr>
        <p:txBody>
          <a:bodyPr lIns="0" tIns="0" rIns="0" bIns="0" rtlCol="0" anchor="t">
            <a:spAutoFit/>
          </a:bodyPr>
          <a:lstStyle/>
          <a:p>
            <a:pPr algn="ctr">
              <a:lnSpc>
                <a:spcPts val="3399"/>
              </a:lnSpc>
              <a:spcBef>
                <a:spcPct val="0"/>
              </a:spcBef>
            </a:pPr>
            <a:r>
              <a:rPr lang="en-US" sz="2427" dirty="0">
                <a:solidFill>
                  <a:srgbClr val="29BBE3"/>
                </a:solidFill>
                <a:latin typeface="Montserrat ExtraBold" pitchFamily="2" charset="0"/>
              </a:rPr>
              <a:t>NOSSOS PRINCIPAIS CLIENTES</a:t>
            </a:r>
          </a:p>
        </p:txBody>
      </p:sp>
      <p:grpSp>
        <p:nvGrpSpPr>
          <p:cNvPr id="30" name="Group 30"/>
          <p:cNvGrpSpPr/>
          <p:nvPr/>
        </p:nvGrpSpPr>
        <p:grpSpPr>
          <a:xfrm>
            <a:off x="0" y="0"/>
            <a:ext cx="7560000" cy="219725"/>
            <a:chOff x="0" y="0"/>
            <a:chExt cx="2709333" cy="78745"/>
          </a:xfrm>
        </p:grpSpPr>
        <p:sp>
          <p:nvSpPr>
            <p:cNvPr id="31" name="Freeform 31"/>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32" name="TextBox 32"/>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33" name="Group 33"/>
          <p:cNvGrpSpPr/>
          <p:nvPr/>
        </p:nvGrpSpPr>
        <p:grpSpPr>
          <a:xfrm>
            <a:off x="6950053" y="10106294"/>
            <a:ext cx="415413" cy="415413"/>
            <a:chOff x="0" y="0"/>
            <a:chExt cx="812800" cy="812800"/>
          </a:xfrm>
        </p:grpSpPr>
        <p:sp>
          <p:nvSpPr>
            <p:cNvPr id="34" name="Freeform 3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s-PE"/>
            </a:p>
          </p:txBody>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sp>
        <p:nvSpPr>
          <p:cNvPr id="36" name="TextBox 36"/>
          <p:cNvSpPr txBox="1"/>
          <p:nvPr/>
        </p:nvSpPr>
        <p:spPr>
          <a:xfrm>
            <a:off x="7051532" y="10183016"/>
            <a:ext cx="212455" cy="252443"/>
          </a:xfrm>
          <a:prstGeom prst="rect">
            <a:avLst/>
          </a:prstGeom>
        </p:spPr>
        <p:txBody>
          <a:bodyPr lIns="0" tIns="0" rIns="0" bIns="0" rtlCol="0" anchor="t">
            <a:spAutoFit/>
          </a:bodyPr>
          <a:lstStyle/>
          <a:p>
            <a:pPr marL="0" lvl="0" indent="0" algn="l">
              <a:lnSpc>
                <a:spcPts val="2031"/>
              </a:lnSpc>
              <a:spcBef>
                <a:spcPct val="0"/>
              </a:spcBef>
            </a:pPr>
            <a:r>
              <a:rPr lang="en-US" sz="1599">
                <a:solidFill>
                  <a:srgbClr val="272E50"/>
                </a:solidFill>
                <a:latin typeface="Montserrat Bold"/>
              </a:rPr>
              <a:t>12</a:t>
            </a:r>
          </a:p>
        </p:txBody>
      </p:sp>
      <p:pic>
        <p:nvPicPr>
          <p:cNvPr id="44" name="Imagen 43">
            <a:extLst>
              <a:ext uri="{FF2B5EF4-FFF2-40B4-BE49-F238E27FC236}">
                <a16:creationId xmlns:a16="http://schemas.microsoft.com/office/drawing/2014/main" id="{A169B45B-96A4-4403-9103-29AA5F439EF0}"/>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4201" b="5443"/>
          <a:stretch/>
        </p:blipFill>
        <p:spPr>
          <a:xfrm>
            <a:off x="2967489" y="5153899"/>
            <a:ext cx="1634673" cy="850377"/>
          </a:xfrm>
          <a:prstGeom prst="rect">
            <a:avLst/>
          </a:prstGeom>
        </p:spPr>
      </p:pic>
      <p:pic>
        <p:nvPicPr>
          <p:cNvPr id="37" name="Imagen 36">
            <a:extLst>
              <a:ext uri="{FF2B5EF4-FFF2-40B4-BE49-F238E27FC236}">
                <a16:creationId xmlns:a16="http://schemas.microsoft.com/office/drawing/2014/main" id="{BFB570F5-D607-4CBE-899D-A87779C8B705}"/>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238941" y="9930055"/>
            <a:ext cx="2062621" cy="805950"/>
          </a:xfrm>
          <a:prstGeom prst="rect">
            <a:avLst/>
          </a:prstGeom>
        </p:spPr>
      </p:pic>
      <p:pic>
        <p:nvPicPr>
          <p:cNvPr id="3" name="Imagen 2">
            <a:extLst>
              <a:ext uri="{FF2B5EF4-FFF2-40B4-BE49-F238E27FC236}">
                <a16:creationId xmlns:a16="http://schemas.microsoft.com/office/drawing/2014/main" id="{7DB21A6E-8E13-4374-B130-8294F6B279B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5445" y="7934031"/>
            <a:ext cx="2088770" cy="596791"/>
          </a:xfrm>
          <a:prstGeom prst="rect">
            <a:avLst/>
          </a:prstGeom>
        </p:spPr>
      </p:pic>
      <p:pic>
        <p:nvPicPr>
          <p:cNvPr id="5" name="Imagen 4">
            <a:extLst>
              <a:ext uri="{FF2B5EF4-FFF2-40B4-BE49-F238E27FC236}">
                <a16:creationId xmlns:a16="http://schemas.microsoft.com/office/drawing/2014/main" id="{C0F98BDA-90F8-41A9-B84E-00D096A01AA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541797" y="7806821"/>
            <a:ext cx="2991283" cy="917903"/>
          </a:xfrm>
          <a:prstGeom prst="rect">
            <a:avLst/>
          </a:prstGeom>
        </p:spPr>
      </p:pic>
      <p:pic>
        <p:nvPicPr>
          <p:cNvPr id="16" name="Imagen 15">
            <a:extLst>
              <a:ext uri="{FF2B5EF4-FFF2-40B4-BE49-F238E27FC236}">
                <a16:creationId xmlns:a16="http://schemas.microsoft.com/office/drawing/2014/main" id="{23C178C5-E2DB-405F-B039-76D0F38EDA5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705178" y="6172968"/>
            <a:ext cx="2483422" cy="481283"/>
          </a:xfrm>
          <a:prstGeom prst="rect">
            <a:avLst/>
          </a:prstGeom>
        </p:spPr>
      </p:pic>
      <p:pic>
        <p:nvPicPr>
          <p:cNvPr id="45" name="Imagen 44">
            <a:extLst>
              <a:ext uri="{FF2B5EF4-FFF2-40B4-BE49-F238E27FC236}">
                <a16:creationId xmlns:a16="http://schemas.microsoft.com/office/drawing/2014/main" id="{5FDB859B-3BB4-472B-8EB6-A3524E97A94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338638" y="2164421"/>
            <a:ext cx="1194920" cy="1176630"/>
          </a:xfrm>
          <a:prstGeom prst="rect">
            <a:avLst/>
          </a:prstGeom>
        </p:spPr>
      </p:pic>
      <p:pic>
        <p:nvPicPr>
          <p:cNvPr id="48" name="Imagen 47">
            <a:extLst>
              <a:ext uri="{FF2B5EF4-FFF2-40B4-BE49-F238E27FC236}">
                <a16:creationId xmlns:a16="http://schemas.microsoft.com/office/drawing/2014/main" id="{DAB4430B-06D4-4206-8C17-7F452CBB1E96}"/>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566452" y="7047500"/>
            <a:ext cx="1313017" cy="713596"/>
          </a:xfrm>
          <a:prstGeom prst="rect">
            <a:avLst/>
          </a:prstGeom>
        </p:spPr>
      </p:pic>
      <p:pic>
        <p:nvPicPr>
          <p:cNvPr id="50" name="Imagen 49">
            <a:extLst>
              <a:ext uri="{FF2B5EF4-FFF2-40B4-BE49-F238E27FC236}">
                <a16:creationId xmlns:a16="http://schemas.microsoft.com/office/drawing/2014/main" id="{8D20FC10-7624-4AF4-8F51-19A47E53AC8E}"/>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854574" y="7004574"/>
            <a:ext cx="1461444" cy="747848"/>
          </a:xfrm>
          <a:prstGeom prst="rect">
            <a:avLst/>
          </a:prstGeom>
        </p:spPr>
      </p:pic>
      <p:pic>
        <p:nvPicPr>
          <p:cNvPr id="41" name="Imagen 40">
            <a:extLst>
              <a:ext uri="{FF2B5EF4-FFF2-40B4-BE49-F238E27FC236}">
                <a16:creationId xmlns:a16="http://schemas.microsoft.com/office/drawing/2014/main" id="{F26728EB-B7C3-48D9-84C5-741DC06DC315}"/>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49285" y="5171249"/>
            <a:ext cx="1964388" cy="692756"/>
          </a:xfrm>
          <a:prstGeom prst="rect">
            <a:avLst/>
          </a:prstGeom>
        </p:spPr>
      </p:pic>
      <p:pic>
        <p:nvPicPr>
          <p:cNvPr id="57" name="Imagen 56">
            <a:extLst>
              <a:ext uri="{FF2B5EF4-FFF2-40B4-BE49-F238E27FC236}">
                <a16:creationId xmlns:a16="http://schemas.microsoft.com/office/drawing/2014/main" id="{25200382-BC06-4B15-A3AA-57700762A58F}"/>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985813" y="4356125"/>
            <a:ext cx="1581371" cy="695422"/>
          </a:xfrm>
          <a:prstGeom prst="rect">
            <a:avLst/>
          </a:prstGeom>
        </p:spPr>
      </p:pic>
      <p:pic>
        <p:nvPicPr>
          <p:cNvPr id="59" name="Imagen 58">
            <a:extLst>
              <a:ext uri="{FF2B5EF4-FFF2-40B4-BE49-F238E27FC236}">
                <a16:creationId xmlns:a16="http://schemas.microsoft.com/office/drawing/2014/main" id="{F8AD6ED4-D4AB-4C5E-B035-5F4D0DC8DACF}"/>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295185" y="8741003"/>
            <a:ext cx="1885950" cy="581025"/>
          </a:xfrm>
          <a:prstGeom prst="rect">
            <a:avLst/>
          </a:prstGeom>
        </p:spPr>
      </p:pic>
      <p:pic>
        <p:nvPicPr>
          <p:cNvPr id="61" name="Imagen 60">
            <a:extLst>
              <a:ext uri="{FF2B5EF4-FFF2-40B4-BE49-F238E27FC236}">
                <a16:creationId xmlns:a16="http://schemas.microsoft.com/office/drawing/2014/main" id="{95D573A6-62D4-4861-8FC1-1DEFF18439A8}"/>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84110" y="8684330"/>
            <a:ext cx="2057687" cy="714475"/>
          </a:xfrm>
          <a:prstGeom prst="rect">
            <a:avLst/>
          </a:prstGeom>
        </p:spPr>
      </p:pic>
      <p:pic>
        <p:nvPicPr>
          <p:cNvPr id="63" name="Imagen 62">
            <a:extLst>
              <a:ext uri="{FF2B5EF4-FFF2-40B4-BE49-F238E27FC236}">
                <a16:creationId xmlns:a16="http://schemas.microsoft.com/office/drawing/2014/main" id="{E8F66037-31CA-40CC-8636-831BEB69C5CF}"/>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760921" y="8596610"/>
            <a:ext cx="2438740" cy="895475"/>
          </a:xfrm>
          <a:prstGeom prst="rect">
            <a:avLst/>
          </a:prstGeom>
        </p:spPr>
      </p:pic>
      <p:pic>
        <p:nvPicPr>
          <p:cNvPr id="65" name="Imagen 64">
            <a:extLst>
              <a:ext uri="{FF2B5EF4-FFF2-40B4-BE49-F238E27FC236}">
                <a16:creationId xmlns:a16="http://schemas.microsoft.com/office/drawing/2014/main" id="{E20523D4-C2A1-452E-96BC-ABA2043FCEBC}"/>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533080" y="7915516"/>
            <a:ext cx="1648055" cy="647790"/>
          </a:xfrm>
          <a:prstGeom prst="rect">
            <a:avLst/>
          </a:prstGeom>
        </p:spPr>
      </p:pic>
      <p:pic>
        <p:nvPicPr>
          <p:cNvPr id="67" name="Imagen 66">
            <a:extLst>
              <a:ext uri="{FF2B5EF4-FFF2-40B4-BE49-F238E27FC236}">
                <a16:creationId xmlns:a16="http://schemas.microsoft.com/office/drawing/2014/main" id="{67473C1E-2104-45E7-947C-E575B1B821FB}"/>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2769543" y="6191067"/>
            <a:ext cx="1647825" cy="514350"/>
          </a:xfrm>
          <a:prstGeom prst="rect">
            <a:avLst/>
          </a:prstGeom>
        </p:spPr>
      </p:pic>
      <p:pic>
        <p:nvPicPr>
          <p:cNvPr id="69" name="Imagen 68">
            <a:extLst>
              <a:ext uri="{FF2B5EF4-FFF2-40B4-BE49-F238E27FC236}">
                <a16:creationId xmlns:a16="http://schemas.microsoft.com/office/drawing/2014/main" id="{1EFB1262-819B-40A6-912C-1B115518FFDD}"/>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749406" y="7118601"/>
            <a:ext cx="1626998" cy="433866"/>
          </a:xfrm>
          <a:prstGeom prst="rect">
            <a:avLst/>
          </a:prstGeom>
        </p:spPr>
      </p:pic>
      <p:pic>
        <p:nvPicPr>
          <p:cNvPr id="71" name="Imagen 70">
            <a:extLst>
              <a:ext uri="{FF2B5EF4-FFF2-40B4-BE49-F238E27FC236}">
                <a16:creationId xmlns:a16="http://schemas.microsoft.com/office/drawing/2014/main" id="{CD389E0A-1B48-4898-867D-8BD009EAFF62}"/>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25138" y="7179311"/>
            <a:ext cx="1953574" cy="267613"/>
          </a:xfrm>
          <a:prstGeom prst="rect">
            <a:avLst/>
          </a:prstGeom>
        </p:spPr>
      </p:pic>
      <p:pic>
        <p:nvPicPr>
          <p:cNvPr id="73" name="Imagen 72">
            <a:extLst>
              <a:ext uri="{FF2B5EF4-FFF2-40B4-BE49-F238E27FC236}">
                <a16:creationId xmlns:a16="http://schemas.microsoft.com/office/drawing/2014/main" id="{0540CD76-9B3A-4EF1-B48D-74584739FCA0}"/>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5314018" y="4498896"/>
            <a:ext cx="1666875" cy="485775"/>
          </a:xfrm>
          <a:prstGeom prst="rect">
            <a:avLst/>
          </a:prstGeom>
        </p:spPr>
      </p:pic>
      <p:pic>
        <p:nvPicPr>
          <p:cNvPr id="75" name="Imagen 74">
            <a:extLst>
              <a:ext uri="{FF2B5EF4-FFF2-40B4-BE49-F238E27FC236}">
                <a16:creationId xmlns:a16="http://schemas.microsoft.com/office/drawing/2014/main" id="{19AC18B0-2ACD-438A-86B3-C671A7764CB5}"/>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5118129" y="3588134"/>
            <a:ext cx="1771897" cy="485843"/>
          </a:xfrm>
          <a:prstGeom prst="rect">
            <a:avLst/>
          </a:prstGeom>
        </p:spPr>
      </p:pic>
      <p:pic>
        <p:nvPicPr>
          <p:cNvPr id="77" name="Imagen 76">
            <a:extLst>
              <a:ext uri="{FF2B5EF4-FFF2-40B4-BE49-F238E27FC236}">
                <a16:creationId xmlns:a16="http://schemas.microsoft.com/office/drawing/2014/main" id="{C05AAD8E-886D-4FD2-8E17-6F3B89A5B659}"/>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2837906" y="3448389"/>
            <a:ext cx="1920406" cy="713294"/>
          </a:xfrm>
          <a:prstGeom prst="rect">
            <a:avLst/>
          </a:prstGeom>
        </p:spPr>
      </p:pic>
      <p:pic>
        <p:nvPicPr>
          <p:cNvPr id="79" name="Imagen 78">
            <a:extLst>
              <a:ext uri="{FF2B5EF4-FFF2-40B4-BE49-F238E27FC236}">
                <a16:creationId xmlns:a16="http://schemas.microsoft.com/office/drawing/2014/main" id="{C369B751-9BEA-4F0D-834B-1548FA34C5FD}"/>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2050592" y="2473457"/>
            <a:ext cx="1971950" cy="647790"/>
          </a:xfrm>
          <a:prstGeom prst="rect">
            <a:avLst/>
          </a:prstGeom>
        </p:spPr>
      </p:pic>
      <p:pic>
        <p:nvPicPr>
          <p:cNvPr id="81" name="Imagen 80">
            <a:extLst>
              <a:ext uri="{FF2B5EF4-FFF2-40B4-BE49-F238E27FC236}">
                <a16:creationId xmlns:a16="http://schemas.microsoft.com/office/drawing/2014/main" id="{30424E82-36C5-4B5E-B199-275C7852C84E}"/>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565302" y="3503154"/>
            <a:ext cx="1838913" cy="658529"/>
          </a:xfrm>
          <a:prstGeom prst="rect">
            <a:avLst/>
          </a:prstGeom>
        </p:spPr>
      </p:pic>
      <p:pic>
        <p:nvPicPr>
          <p:cNvPr id="83" name="Imagen 82">
            <a:extLst>
              <a:ext uri="{FF2B5EF4-FFF2-40B4-BE49-F238E27FC236}">
                <a16:creationId xmlns:a16="http://schemas.microsoft.com/office/drawing/2014/main" id="{41F90755-5F73-4F15-BBF1-A0A90DF37CA5}"/>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6161653" y="1344611"/>
            <a:ext cx="752475" cy="771525"/>
          </a:xfrm>
          <a:prstGeom prst="rect">
            <a:avLst/>
          </a:prstGeom>
        </p:spPr>
      </p:pic>
      <p:pic>
        <p:nvPicPr>
          <p:cNvPr id="85" name="Imagen 84">
            <a:extLst>
              <a:ext uri="{FF2B5EF4-FFF2-40B4-BE49-F238E27FC236}">
                <a16:creationId xmlns:a16="http://schemas.microsoft.com/office/drawing/2014/main" id="{AD90F4DB-EFA9-4464-A22D-72099CBE7ECB}"/>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3714439" y="1357262"/>
            <a:ext cx="1981477" cy="8954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6924" t="1046" r="26965" b="1004"/>
          <a:stretch>
            <a:fillRect/>
          </a:stretch>
        </p:blipFill>
        <p:spPr>
          <a:xfrm>
            <a:off x="0" y="0"/>
            <a:ext cx="7556500" cy="10693400"/>
          </a:xfrm>
          <a:prstGeom prst="rect">
            <a:avLst/>
          </a:prstGeom>
        </p:spPr>
      </p:pic>
      <p:grpSp>
        <p:nvGrpSpPr>
          <p:cNvPr id="3" name="Group 3"/>
          <p:cNvGrpSpPr/>
          <p:nvPr/>
        </p:nvGrpSpPr>
        <p:grpSpPr>
          <a:xfrm rot="-10800000">
            <a:off x="0" y="-11985"/>
            <a:ext cx="7969250" cy="10693400"/>
            <a:chOff x="0" y="0"/>
            <a:chExt cx="10080000" cy="14593029"/>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0" y="0"/>
              <a:ext cx="10080000" cy="14593029"/>
            </a:xfrm>
            <a:prstGeom prst="rect">
              <a:avLst/>
            </a:prstGeom>
          </p:spPr>
        </p:pic>
        <p:pic>
          <p:nvPicPr>
            <p:cNvPr id="5" name="Picture 5"/>
            <p:cNvPicPr>
              <a:picLocks noChangeAspect="1"/>
            </p:cNvPicPr>
            <p:nvPr/>
          </p:nvPicPr>
          <p:blipFill rotWithShape="1">
            <a:blip r:embed="rId5">
              <a:alphaModFix amt="29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l="4780"/>
            <a:stretch/>
          </p:blipFill>
          <p:spPr>
            <a:xfrm flipV="1">
              <a:off x="481912" y="0"/>
              <a:ext cx="9598088" cy="14593029"/>
            </a:xfrm>
            <a:prstGeom prst="rect">
              <a:avLst/>
            </a:prstGeom>
          </p:spPr>
        </p:pic>
      </p:grpSp>
      <p:grpSp>
        <p:nvGrpSpPr>
          <p:cNvPr id="10" name="Group 10"/>
          <p:cNvGrpSpPr/>
          <p:nvPr/>
        </p:nvGrpSpPr>
        <p:grpSpPr>
          <a:xfrm>
            <a:off x="0" y="9716275"/>
            <a:ext cx="7560000" cy="219725"/>
            <a:chOff x="0" y="0"/>
            <a:chExt cx="2709333" cy="78745"/>
          </a:xfrm>
        </p:grpSpPr>
        <p:sp>
          <p:nvSpPr>
            <p:cNvPr id="11" name="Freeform 11"/>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12" name="TextBox 12"/>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24118" y="8043542"/>
            <a:ext cx="272103" cy="199315"/>
          </a:xfrm>
          <a:prstGeom prst="rect">
            <a:avLst/>
          </a:prstGeom>
        </p:spPr>
      </p:pic>
      <p:pic>
        <p:nvPicPr>
          <p:cNvPr id="14"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44021" y="7456113"/>
            <a:ext cx="212187" cy="235763"/>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42940" y="4196750"/>
            <a:ext cx="212187" cy="235763"/>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24118" y="5207354"/>
            <a:ext cx="272103" cy="199315"/>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612465" y="8775784"/>
            <a:ext cx="260188" cy="176277"/>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636745" y="9134174"/>
            <a:ext cx="211907" cy="207934"/>
          </a:xfrm>
          <a:prstGeom prst="rect">
            <a:avLst/>
          </a:prstGeom>
        </p:spPr>
      </p:pic>
      <p:sp>
        <p:nvSpPr>
          <p:cNvPr id="19" name="TextBox 19"/>
          <p:cNvSpPr txBox="1"/>
          <p:nvPr/>
        </p:nvSpPr>
        <p:spPr>
          <a:xfrm>
            <a:off x="642940" y="3852729"/>
            <a:ext cx="2601910" cy="271677"/>
          </a:xfrm>
          <a:prstGeom prst="rect">
            <a:avLst/>
          </a:prstGeom>
        </p:spPr>
        <p:txBody>
          <a:bodyPr wrap="square" lIns="0" tIns="0" rIns="0" bIns="0" rtlCol="0" anchor="t">
            <a:spAutoFit/>
          </a:bodyPr>
          <a:lstStyle/>
          <a:p>
            <a:pPr algn="ctr">
              <a:lnSpc>
                <a:spcPts val="2089"/>
              </a:lnSpc>
            </a:pPr>
            <a:r>
              <a:rPr lang="en-US" sz="2199" spc="-30" dirty="0" err="1">
                <a:solidFill>
                  <a:srgbClr val="FFFFFF"/>
                </a:solidFill>
                <a:latin typeface="Montserrat Medium" pitchFamily="2" charset="0"/>
              </a:rPr>
              <a:t>Escritório de </a:t>
            </a:r>
            <a:r>
              <a:rPr lang="en-US" sz="2199" spc="-30" dirty="0">
                <a:solidFill>
                  <a:srgbClr val="FFFFFF"/>
                </a:solidFill>
                <a:latin typeface="Montserrat Medium" pitchFamily="2" charset="0"/>
              </a:rPr>
              <a:t>Lima</a:t>
            </a:r>
          </a:p>
        </p:txBody>
      </p:sp>
      <p:sp>
        <p:nvSpPr>
          <p:cNvPr id="21" name="TextBox 21"/>
          <p:cNvSpPr txBox="1"/>
          <p:nvPr/>
        </p:nvSpPr>
        <p:spPr>
          <a:xfrm>
            <a:off x="967704" y="4206509"/>
            <a:ext cx="3710124" cy="182166"/>
          </a:xfrm>
          <a:prstGeom prst="rect">
            <a:avLst/>
          </a:prstGeom>
        </p:spPr>
        <p:txBody>
          <a:bodyPr wrap="square" lIns="0" tIns="0" rIns="0" bIns="0" rtlCol="0" anchor="t">
            <a:spAutoFit/>
          </a:bodyPr>
          <a:lstStyle/>
          <a:p>
            <a:pPr>
              <a:lnSpc>
                <a:spcPts val="1425"/>
              </a:lnSpc>
            </a:pPr>
            <a:r>
              <a:rPr lang="en-US" sz="1500" spc="-21" dirty="0">
                <a:solidFill>
                  <a:srgbClr val="FFFFFF"/>
                </a:solidFill>
                <a:latin typeface="Montserrat"/>
              </a:rPr>
              <a:t>Av. Manuel </a:t>
            </a:r>
            <a:r>
              <a:rPr lang="en-US" sz="1500" spc="-21" dirty="0" err="1">
                <a:solidFill>
                  <a:srgbClr val="FFFFFF"/>
                </a:solidFill>
                <a:latin typeface="Montserrat"/>
              </a:rPr>
              <a:t>Olguín</a:t>
            </a:r>
            <a:r>
              <a:rPr lang="en-US" sz="1500" spc="-21" dirty="0">
                <a:solidFill>
                  <a:srgbClr val="FFFFFF"/>
                </a:solidFill>
                <a:latin typeface="Montserrat"/>
              </a:rPr>
              <a:t>, nº 335, Sala 505</a:t>
            </a:r>
          </a:p>
        </p:txBody>
      </p:sp>
      <p:sp>
        <p:nvSpPr>
          <p:cNvPr id="22" name="TextBox 22"/>
          <p:cNvSpPr txBox="1"/>
          <p:nvPr/>
        </p:nvSpPr>
        <p:spPr>
          <a:xfrm>
            <a:off x="967704" y="4435043"/>
            <a:ext cx="1782942" cy="199959"/>
          </a:xfrm>
          <a:prstGeom prst="rect">
            <a:avLst/>
          </a:prstGeom>
        </p:spPr>
        <p:txBody>
          <a:bodyPr lIns="0" tIns="0" rIns="0" bIns="0" rtlCol="0" anchor="t">
            <a:spAutoFit/>
          </a:bodyPr>
          <a:lstStyle/>
          <a:p>
            <a:pPr>
              <a:lnSpc>
                <a:spcPts val="1425"/>
              </a:lnSpc>
            </a:pPr>
            <a:r>
              <a:rPr lang="en-US" sz="1500" spc="-21" dirty="0" err="1">
                <a:solidFill>
                  <a:srgbClr val="FFFFFF"/>
                </a:solidFill>
                <a:latin typeface="Montserrat"/>
              </a:rPr>
              <a:t>Edifício </a:t>
            </a:r>
            <a:r>
              <a:rPr lang="en-US" sz="1500" spc="-21" dirty="0">
                <a:solidFill>
                  <a:srgbClr val="FFFFFF"/>
                </a:solidFill>
                <a:latin typeface="Montserrat"/>
              </a:rPr>
              <a:t>Link Tower</a:t>
            </a:r>
          </a:p>
        </p:txBody>
      </p:sp>
      <p:sp>
        <p:nvSpPr>
          <p:cNvPr id="23" name="TextBox 23"/>
          <p:cNvSpPr txBox="1"/>
          <p:nvPr/>
        </p:nvSpPr>
        <p:spPr>
          <a:xfrm>
            <a:off x="967704" y="4651716"/>
            <a:ext cx="1750559" cy="199959"/>
          </a:xfrm>
          <a:prstGeom prst="rect">
            <a:avLst/>
          </a:prstGeom>
        </p:spPr>
        <p:txBody>
          <a:bodyPr lIns="0" tIns="0" rIns="0" bIns="0" rtlCol="0" anchor="t">
            <a:spAutoFit/>
          </a:bodyPr>
          <a:lstStyle/>
          <a:p>
            <a:pPr>
              <a:lnSpc>
                <a:spcPts val="1425"/>
              </a:lnSpc>
            </a:pPr>
            <a:r>
              <a:rPr lang="en-US" sz="1500" spc="-21">
                <a:solidFill>
                  <a:srgbClr val="FFFFFF"/>
                </a:solidFill>
                <a:latin typeface="Montserrat"/>
              </a:rPr>
              <a:t>Santiago de Surco</a:t>
            </a:r>
          </a:p>
        </p:txBody>
      </p:sp>
      <p:sp>
        <p:nvSpPr>
          <p:cNvPr id="24" name="TextBox 24"/>
          <p:cNvSpPr txBox="1"/>
          <p:nvPr/>
        </p:nvSpPr>
        <p:spPr>
          <a:xfrm>
            <a:off x="967704" y="4867312"/>
            <a:ext cx="1144753" cy="199959"/>
          </a:xfrm>
          <a:prstGeom prst="rect">
            <a:avLst/>
          </a:prstGeom>
        </p:spPr>
        <p:txBody>
          <a:bodyPr lIns="0" tIns="0" rIns="0" bIns="0" rtlCol="0" anchor="t">
            <a:spAutoFit/>
          </a:bodyPr>
          <a:lstStyle/>
          <a:p>
            <a:pPr>
              <a:lnSpc>
                <a:spcPts val="1425"/>
              </a:lnSpc>
            </a:pPr>
            <a:r>
              <a:rPr lang="en-US" sz="1500" spc="-21">
                <a:solidFill>
                  <a:srgbClr val="FFFFFF"/>
                </a:solidFill>
                <a:latin typeface="Montserrat"/>
              </a:rPr>
              <a:t>Lima - Peru</a:t>
            </a:r>
          </a:p>
        </p:txBody>
      </p:sp>
      <p:sp>
        <p:nvSpPr>
          <p:cNvPr id="25" name="TextBox 25"/>
          <p:cNvSpPr txBox="1"/>
          <p:nvPr/>
        </p:nvSpPr>
        <p:spPr>
          <a:xfrm>
            <a:off x="967704" y="5235929"/>
            <a:ext cx="1144753" cy="199959"/>
          </a:xfrm>
          <a:prstGeom prst="rect">
            <a:avLst/>
          </a:prstGeom>
        </p:spPr>
        <p:txBody>
          <a:bodyPr lIns="0" tIns="0" rIns="0" bIns="0" rtlCol="0" anchor="t">
            <a:spAutoFit/>
          </a:bodyPr>
          <a:lstStyle/>
          <a:p>
            <a:pPr>
              <a:lnSpc>
                <a:spcPts val="1425"/>
              </a:lnSpc>
            </a:pPr>
            <a:r>
              <a:rPr lang="en-US" sz="1500" spc="-21">
                <a:solidFill>
                  <a:srgbClr val="FFFFFF"/>
                </a:solidFill>
                <a:latin typeface="Montserrat"/>
              </a:rPr>
              <a:t>+511 4364612</a:t>
            </a:r>
          </a:p>
        </p:txBody>
      </p:sp>
      <p:sp>
        <p:nvSpPr>
          <p:cNvPr id="26" name="TextBox 26"/>
          <p:cNvSpPr txBox="1"/>
          <p:nvPr/>
        </p:nvSpPr>
        <p:spPr>
          <a:xfrm>
            <a:off x="591111" y="7103398"/>
            <a:ext cx="2882339" cy="271677"/>
          </a:xfrm>
          <a:prstGeom prst="rect">
            <a:avLst/>
          </a:prstGeom>
        </p:spPr>
        <p:txBody>
          <a:bodyPr wrap="square" lIns="0" tIns="0" rIns="0" bIns="0" rtlCol="0" anchor="t">
            <a:spAutoFit/>
          </a:bodyPr>
          <a:lstStyle/>
          <a:p>
            <a:pPr>
              <a:lnSpc>
                <a:spcPts val="2089"/>
              </a:lnSpc>
            </a:pPr>
            <a:r>
              <a:rPr lang="en-US" sz="2199" spc="-30" dirty="0" err="1">
                <a:solidFill>
                  <a:srgbClr val="FFFFFF"/>
                </a:solidFill>
                <a:latin typeface="Montserrat Medium" pitchFamily="2" charset="0"/>
              </a:rPr>
              <a:t>Escritório de </a:t>
            </a:r>
            <a:r>
              <a:rPr lang="en-US" sz="2199" spc="-30" dirty="0">
                <a:solidFill>
                  <a:srgbClr val="FFFFFF"/>
                </a:solidFill>
                <a:latin typeface="Montserrat Medium" pitchFamily="2" charset="0"/>
              </a:rPr>
              <a:t>Bogotá</a:t>
            </a:r>
          </a:p>
        </p:txBody>
      </p:sp>
      <p:sp>
        <p:nvSpPr>
          <p:cNvPr id="27" name="TextBox 27"/>
          <p:cNvSpPr txBox="1"/>
          <p:nvPr/>
        </p:nvSpPr>
        <p:spPr>
          <a:xfrm>
            <a:off x="944375" y="7478320"/>
            <a:ext cx="3367275" cy="461665"/>
          </a:xfrm>
          <a:prstGeom prst="rect">
            <a:avLst/>
          </a:prstGeom>
        </p:spPr>
        <p:txBody>
          <a:bodyPr wrap="square" lIns="0" tIns="0" rIns="0" bIns="0" rtlCol="0" anchor="t">
            <a:spAutoFit/>
          </a:bodyPr>
          <a:lstStyle>
            <a:defPPr>
              <a:defRPr lang="en-US"/>
            </a:defPPr>
            <a:lvl1pPr>
              <a:lnSpc>
                <a:spcPts val="1425"/>
              </a:lnSpc>
              <a:defRPr sz="1500" spc="-21">
                <a:solidFill>
                  <a:srgbClr val="FFFFFF"/>
                </a:solidFill>
                <a:latin typeface="Montserrat"/>
              </a:defRPr>
            </a:lvl1pPr>
          </a:lstStyle>
          <a:p>
            <a:pPr>
              <a:lnSpc>
                <a:spcPct val="100000"/>
              </a:lnSpc>
            </a:pPr>
            <a:r>
              <a:rPr lang="es-ES" dirty="0" err="1"/>
              <a:t>Cra</a:t>
            </a:r>
            <a:r>
              <a:rPr lang="es-ES" dirty="0"/>
              <a:t>. 16, nº 93A-16, Escritórios 203 e 204, Edifício </a:t>
            </a:r>
            <a:r>
              <a:rPr lang="es-ES" dirty="0" err="1"/>
              <a:t>Pasandú</a:t>
            </a:r>
            <a:r>
              <a:rPr lang="es-ES" dirty="0"/>
              <a:t>, Bogotá</a:t>
            </a:r>
            <a:endParaRPr lang="en-US" dirty="0"/>
          </a:p>
        </p:txBody>
      </p:sp>
      <p:sp>
        <p:nvSpPr>
          <p:cNvPr id="30" name="TextBox 30"/>
          <p:cNvSpPr txBox="1"/>
          <p:nvPr/>
        </p:nvSpPr>
        <p:spPr>
          <a:xfrm>
            <a:off x="991320" y="8094409"/>
            <a:ext cx="1861738" cy="182166"/>
          </a:xfrm>
          <a:prstGeom prst="rect">
            <a:avLst/>
          </a:prstGeom>
        </p:spPr>
        <p:txBody>
          <a:bodyPr lIns="0" tIns="0" rIns="0" bIns="0" rtlCol="0" anchor="t">
            <a:spAutoFit/>
          </a:bodyPr>
          <a:lstStyle>
            <a:defPPr>
              <a:defRPr lang="en-US"/>
            </a:defPPr>
            <a:lvl1pPr>
              <a:lnSpc>
                <a:spcPts val="1425"/>
              </a:lnSpc>
              <a:defRPr sz="1500" spc="-21">
                <a:solidFill>
                  <a:srgbClr val="FFFFFF"/>
                </a:solidFill>
                <a:latin typeface="Montserrat"/>
              </a:defRPr>
            </a:lvl1pPr>
          </a:lstStyle>
          <a:p>
            <a:r>
              <a:rPr lang="es-PE" dirty="0"/>
              <a:t>+571 6015800236</a:t>
            </a:r>
            <a:endParaRPr lang="en-US" dirty="0"/>
          </a:p>
        </p:txBody>
      </p:sp>
      <p:sp>
        <p:nvSpPr>
          <p:cNvPr id="31" name="TextBox 31"/>
          <p:cNvSpPr txBox="1"/>
          <p:nvPr/>
        </p:nvSpPr>
        <p:spPr>
          <a:xfrm>
            <a:off x="911914" y="8778230"/>
            <a:ext cx="2471455" cy="182166"/>
          </a:xfrm>
          <a:prstGeom prst="rect">
            <a:avLst/>
          </a:prstGeom>
        </p:spPr>
        <p:txBody>
          <a:bodyPr lIns="0" tIns="0" rIns="0" bIns="0" rtlCol="0" anchor="t">
            <a:spAutoFit/>
          </a:bodyPr>
          <a:lstStyle/>
          <a:p>
            <a:pPr>
              <a:lnSpc>
                <a:spcPts val="1425"/>
              </a:lnSpc>
            </a:pPr>
            <a:r>
              <a:rPr lang="en-US" sz="1500" spc="-21" dirty="0">
                <a:solidFill>
                  <a:schemeClr val="bg1"/>
                </a:solidFill>
                <a:latin typeface="Montserrat"/>
                <a:hlinkClick r:id="rId15" tooltip="mailto:contacto@vag-global.com">
                  <a:extLst>
                    <a:ext uri="{A12FA001-AC4F-418D-AE19-62706E023703}">
                      <ahyp:hlinkClr xmlns:ahyp="http://schemas.microsoft.com/office/drawing/2018/hyperlinkcolor" val="tx"/>
                    </a:ext>
                  </a:extLst>
                </a:hlinkClick>
              </a:rPr>
              <a:t>contacto@vag-global.com</a:t>
            </a:r>
          </a:p>
        </p:txBody>
      </p:sp>
      <p:sp>
        <p:nvSpPr>
          <p:cNvPr id="32" name="TextBox 32"/>
          <p:cNvSpPr txBox="1"/>
          <p:nvPr/>
        </p:nvSpPr>
        <p:spPr>
          <a:xfrm>
            <a:off x="911914" y="9152449"/>
            <a:ext cx="1977264" cy="182166"/>
          </a:xfrm>
          <a:prstGeom prst="rect">
            <a:avLst/>
          </a:prstGeom>
        </p:spPr>
        <p:txBody>
          <a:bodyPr lIns="0" tIns="0" rIns="0" bIns="0" rtlCol="0" anchor="t">
            <a:spAutoFit/>
          </a:bodyPr>
          <a:lstStyle/>
          <a:p>
            <a:pPr marL="0" lvl="0" indent="0" algn="l">
              <a:lnSpc>
                <a:spcPts val="1425"/>
              </a:lnSpc>
              <a:spcBef>
                <a:spcPct val="0"/>
              </a:spcBef>
            </a:pPr>
            <a:r>
              <a:rPr lang="en-US" sz="1500" u="none" spc="-21" dirty="0">
                <a:solidFill>
                  <a:schemeClr val="bg1"/>
                </a:solidFill>
                <a:latin typeface="Montserrat"/>
                <a:hlinkClick r:id="rId15" tooltip="mailto:contacto@vag-global.com">
                  <a:extLst>
                    <a:ext uri="{A12FA001-AC4F-418D-AE19-62706E023703}">
                      <ahyp:hlinkClr xmlns:ahyp="http://schemas.microsoft.com/office/drawing/2018/hyperlinkcolor" val="tx"/>
                    </a:ext>
                  </a:extLst>
                </a:hlinkClick>
              </a:rPr>
              <a:t>www.vag-global.com</a:t>
            </a:r>
          </a:p>
        </p:txBody>
      </p:sp>
      <p:sp>
        <p:nvSpPr>
          <p:cNvPr id="34" name="AutoShape 34"/>
          <p:cNvSpPr/>
          <p:nvPr/>
        </p:nvSpPr>
        <p:spPr>
          <a:xfrm flipV="1">
            <a:off x="605025" y="3594100"/>
            <a:ext cx="478180" cy="0"/>
          </a:xfrm>
          <a:prstGeom prst="line">
            <a:avLst/>
          </a:prstGeom>
          <a:ln w="28575" cap="flat">
            <a:solidFill>
              <a:srgbClr val="FFFFFF"/>
            </a:solidFill>
            <a:prstDash val="solid"/>
            <a:headEnd type="none" w="sm" len="sm"/>
            <a:tailEnd type="none" w="sm" len="sm"/>
          </a:ln>
        </p:spPr>
        <p:txBody>
          <a:bodyPr/>
          <a:lstStyle/>
          <a:p>
            <a:endParaRPr lang="es-PE"/>
          </a:p>
        </p:txBody>
      </p:sp>
      <p:grpSp>
        <p:nvGrpSpPr>
          <p:cNvPr id="35" name="Group 35"/>
          <p:cNvGrpSpPr/>
          <p:nvPr/>
        </p:nvGrpSpPr>
        <p:grpSpPr>
          <a:xfrm>
            <a:off x="4677828" y="8894932"/>
            <a:ext cx="490252" cy="490252"/>
            <a:chOff x="0" y="0"/>
            <a:chExt cx="653670" cy="653670"/>
          </a:xfrm>
        </p:grpSpPr>
        <p:grpSp>
          <p:nvGrpSpPr>
            <p:cNvPr id="36" name="Group 36"/>
            <p:cNvGrpSpPr>
              <a:grpSpLocks noChangeAspect="1"/>
            </p:cNvGrpSpPr>
            <p:nvPr/>
          </p:nvGrpSpPr>
          <p:grpSpPr>
            <a:xfrm>
              <a:off x="0" y="0"/>
              <a:ext cx="653670" cy="653670"/>
              <a:chOff x="0" y="0"/>
              <a:chExt cx="6355080" cy="6355080"/>
            </a:xfrm>
          </p:grpSpPr>
          <p:sp>
            <p:nvSpPr>
              <p:cNvPr id="37" name="Freeform 37"/>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txBody>
              <a:bodyPr/>
              <a:lstStyle/>
              <a:p>
                <a:endParaRPr lang="es-PE"/>
              </a:p>
            </p:txBody>
          </p:sp>
        </p:grpSp>
        <p:pic>
          <p:nvPicPr>
            <p:cNvPr id="38" name="Picture 3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232469" y="155260"/>
              <a:ext cx="188732" cy="343150"/>
            </a:xfrm>
            <a:prstGeom prst="rect">
              <a:avLst/>
            </a:prstGeom>
          </p:spPr>
        </p:pic>
      </p:grpSp>
      <p:grpSp>
        <p:nvGrpSpPr>
          <p:cNvPr id="39" name="Group 39"/>
          <p:cNvGrpSpPr/>
          <p:nvPr/>
        </p:nvGrpSpPr>
        <p:grpSpPr>
          <a:xfrm>
            <a:off x="5224157" y="8894932"/>
            <a:ext cx="490252" cy="490252"/>
            <a:chOff x="0" y="0"/>
            <a:chExt cx="653670" cy="653670"/>
          </a:xfrm>
        </p:grpSpPr>
        <p:grpSp>
          <p:nvGrpSpPr>
            <p:cNvPr id="40" name="Group 40"/>
            <p:cNvGrpSpPr>
              <a:grpSpLocks noChangeAspect="1"/>
            </p:cNvGrpSpPr>
            <p:nvPr/>
          </p:nvGrpSpPr>
          <p:grpSpPr>
            <a:xfrm>
              <a:off x="0" y="0"/>
              <a:ext cx="653670" cy="653670"/>
              <a:chOff x="0" y="0"/>
              <a:chExt cx="6355080" cy="6355080"/>
            </a:xfrm>
          </p:grpSpPr>
          <p:sp>
            <p:nvSpPr>
              <p:cNvPr id="41" name="Freeform 41"/>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txBody>
              <a:bodyPr/>
              <a:lstStyle/>
              <a:p>
                <a:endParaRPr lang="es-PE"/>
              </a:p>
            </p:txBody>
          </p:sp>
        </p:grpSp>
        <p:pic>
          <p:nvPicPr>
            <p:cNvPr id="42" name="Picture 4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55260" y="155260"/>
              <a:ext cx="343150" cy="343150"/>
            </a:xfrm>
            <a:prstGeom prst="rect">
              <a:avLst/>
            </a:prstGeom>
          </p:spPr>
        </p:pic>
      </p:grpSp>
      <p:grpSp>
        <p:nvGrpSpPr>
          <p:cNvPr id="43" name="Group 43"/>
          <p:cNvGrpSpPr/>
          <p:nvPr/>
        </p:nvGrpSpPr>
        <p:grpSpPr>
          <a:xfrm>
            <a:off x="5750200" y="8906056"/>
            <a:ext cx="490252" cy="490252"/>
            <a:chOff x="0" y="0"/>
            <a:chExt cx="653670" cy="653670"/>
          </a:xfrm>
        </p:grpSpPr>
        <p:grpSp>
          <p:nvGrpSpPr>
            <p:cNvPr id="44" name="Group 44"/>
            <p:cNvGrpSpPr>
              <a:grpSpLocks noChangeAspect="1"/>
            </p:cNvGrpSpPr>
            <p:nvPr/>
          </p:nvGrpSpPr>
          <p:grpSpPr>
            <a:xfrm>
              <a:off x="0" y="0"/>
              <a:ext cx="653670" cy="653670"/>
              <a:chOff x="0" y="0"/>
              <a:chExt cx="6355080" cy="6355080"/>
            </a:xfrm>
          </p:grpSpPr>
          <p:sp>
            <p:nvSpPr>
              <p:cNvPr id="45" name="Freeform 45"/>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txBody>
              <a:bodyPr/>
              <a:lstStyle/>
              <a:p>
                <a:endParaRPr lang="es-PE"/>
              </a:p>
            </p:txBody>
          </p:sp>
        </p:grpSp>
        <p:pic>
          <p:nvPicPr>
            <p:cNvPr id="46" name="Picture 46"/>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39641" y="133747"/>
              <a:ext cx="374387" cy="374387"/>
            </a:xfrm>
            <a:prstGeom prst="rect">
              <a:avLst/>
            </a:prstGeom>
          </p:spPr>
        </p:pic>
      </p:grpSp>
      <p:grpSp>
        <p:nvGrpSpPr>
          <p:cNvPr id="47" name="Group 47"/>
          <p:cNvGrpSpPr/>
          <p:nvPr/>
        </p:nvGrpSpPr>
        <p:grpSpPr>
          <a:xfrm>
            <a:off x="6284055" y="8906056"/>
            <a:ext cx="490252" cy="490252"/>
            <a:chOff x="0" y="0"/>
            <a:chExt cx="653670" cy="653670"/>
          </a:xfrm>
        </p:grpSpPr>
        <p:grpSp>
          <p:nvGrpSpPr>
            <p:cNvPr id="48" name="Group 48"/>
            <p:cNvGrpSpPr>
              <a:grpSpLocks noChangeAspect="1"/>
            </p:cNvGrpSpPr>
            <p:nvPr/>
          </p:nvGrpSpPr>
          <p:grpSpPr>
            <a:xfrm>
              <a:off x="0" y="0"/>
              <a:ext cx="653670" cy="653670"/>
              <a:chOff x="0" y="0"/>
              <a:chExt cx="6355080" cy="6355080"/>
            </a:xfrm>
          </p:grpSpPr>
          <p:sp>
            <p:nvSpPr>
              <p:cNvPr id="49" name="Freeform 49"/>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txBody>
              <a:bodyPr/>
              <a:lstStyle/>
              <a:p>
                <a:endParaRPr lang="es-PE"/>
              </a:p>
            </p:txBody>
          </p:sp>
        </p:grpSp>
        <p:pic>
          <p:nvPicPr>
            <p:cNvPr id="50" name="Picture 50"/>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134328" y="157998"/>
              <a:ext cx="385013" cy="308011"/>
            </a:xfrm>
            <a:prstGeom prst="rect">
              <a:avLst/>
            </a:prstGeom>
          </p:spPr>
        </p:pic>
      </p:grpSp>
      <p:grpSp>
        <p:nvGrpSpPr>
          <p:cNvPr id="51" name="Group 51"/>
          <p:cNvGrpSpPr>
            <a:grpSpLocks noChangeAspect="1"/>
          </p:cNvGrpSpPr>
          <p:nvPr/>
        </p:nvGrpSpPr>
        <p:grpSpPr>
          <a:xfrm>
            <a:off x="6845385" y="8906056"/>
            <a:ext cx="490252" cy="490252"/>
            <a:chOff x="0" y="0"/>
            <a:chExt cx="6355080" cy="6355080"/>
          </a:xfrm>
        </p:grpSpPr>
        <p:sp>
          <p:nvSpPr>
            <p:cNvPr id="52" name="Freeform 52"/>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txBody>
            <a:bodyPr/>
            <a:lstStyle/>
            <a:p>
              <a:endParaRPr lang="es-PE"/>
            </a:p>
          </p:txBody>
        </p:sp>
      </p:grpSp>
      <p:pic>
        <p:nvPicPr>
          <p:cNvPr id="53" name="Picture 53"/>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6953030" y="8984052"/>
            <a:ext cx="274962" cy="312013"/>
          </a:xfrm>
          <a:prstGeom prst="rect">
            <a:avLst/>
          </a:prstGeom>
        </p:spPr>
      </p:pic>
      <p:pic>
        <p:nvPicPr>
          <p:cNvPr id="60" name="Gráfico 59">
            <a:extLst>
              <a:ext uri="{FF2B5EF4-FFF2-40B4-BE49-F238E27FC236}">
                <a16:creationId xmlns:a16="http://schemas.microsoft.com/office/drawing/2014/main" id="{160304CC-463C-4177-B290-4FF44637F63E}"/>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8434" y="9914041"/>
            <a:ext cx="7606684" cy="988159"/>
          </a:xfrm>
          <a:prstGeom prst="rect">
            <a:avLst/>
          </a:prstGeom>
        </p:spPr>
      </p:pic>
      <p:pic>
        <p:nvPicPr>
          <p:cNvPr id="61" name="Picture 13">
            <a:extLst>
              <a:ext uri="{FF2B5EF4-FFF2-40B4-BE49-F238E27FC236}">
                <a16:creationId xmlns:a16="http://schemas.microsoft.com/office/drawing/2014/main" id="{A2D8837F-3EAB-4D1E-B4DF-C4B31FD2256A}"/>
              </a:ext>
            </a:extLst>
          </p:cNvPr>
          <p:cNvPicPr>
            <a:picLocks noChangeAspect="1"/>
          </p:cNvPicPr>
          <p:nvPr/>
        </p:nvPicPr>
        <p:blipFill>
          <a:blip r:embed="rId28"/>
          <a:srcRect/>
          <a:stretch>
            <a:fillRect/>
          </a:stretch>
        </p:blipFill>
        <p:spPr>
          <a:xfrm>
            <a:off x="203080" y="10043352"/>
            <a:ext cx="2848924" cy="541295"/>
          </a:xfrm>
          <a:prstGeom prst="rect">
            <a:avLst/>
          </a:prstGeom>
        </p:spPr>
      </p:pic>
      <p:sp>
        <p:nvSpPr>
          <p:cNvPr id="62" name="TextBox 18">
            <a:extLst>
              <a:ext uri="{FF2B5EF4-FFF2-40B4-BE49-F238E27FC236}">
                <a16:creationId xmlns:a16="http://schemas.microsoft.com/office/drawing/2014/main" id="{3561853A-ABA6-4AEF-B14A-E4EC6AD581AF}"/>
              </a:ext>
            </a:extLst>
          </p:cNvPr>
          <p:cNvSpPr txBox="1"/>
          <p:nvPr/>
        </p:nvSpPr>
        <p:spPr>
          <a:xfrm>
            <a:off x="6721074" y="10156269"/>
            <a:ext cx="835425" cy="303801"/>
          </a:xfrm>
          <a:prstGeom prst="rect">
            <a:avLst/>
          </a:prstGeom>
        </p:spPr>
        <p:txBody>
          <a:bodyPr wrap="square" lIns="0" tIns="0" rIns="0" bIns="0" rtlCol="0" anchor="t">
            <a:spAutoFit/>
          </a:bodyPr>
          <a:lstStyle/>
          <a:p>
            <a:pPr marL="0" lvl="0" indent="0" algn="l">
              <a:lnSpc>
                <a:spcPts val="2540"/>
              </a:lnSpc>
              <a:spcBef>
                <a:spcPct val="0"/>
              </a:spcBef>
            </a:pPr>
            <a:r>
              <a:rPr lang="en-US" sz="2000" dirty="0">
                <a:solidFill>
                  <a:srgbClr val="FFFFFF"/>
                </a:solidFill>
                <a:latin typeface="Montserrat Thin"/>
              </a:rPr>
              <a:t>2026</a:t>
            </a:r>
          </a:p>
        </p:txBody>
      </p:sp>
      <p:sp>
        <p:nvSpPr>
          <p:cNvPr id="65" name="TextBox 42">
            <a:extLst>
              <a:ext uri="{FF2B5EF4-FFF2-40B4-BE49-F238E27FC236}">
                <a16:creationId xmlns:a16="http://schemas.microsoft.com/office/drawing/2014/main" id="{E03888F0-5BB0-4709-B8F9-D69FECB526FA}"/>
              </a:ext>
            </a:extLst>
          </p:cNvPr>
          <p:cNvSpPr txBox="1"/>
          <p:nvPr/>
        </p:nvSpPr>
        <p:spPr>
          <a:xfrm>
            <a:off x="507925" y="2331162"/>
            <a:ext cx="6246867" cy="1107996"/>
          </a:xfrm>
          <a:prstGeom prst="rect">
            <a:avLst/>
          </a:prstGeom>
        </p:spPr>
        <p:txBody>
          <a:bodyPr wrap="square" lIns="0" tIns="0" rIns="0" bIns="0" rtlCol="0" anchor="t">
            <a:spAutoFit/>
          </a:bodyPr>
          <a:lstStyle/>
          <a:p>
            <a:pPr algn="l"/>
            <a:r>
              <a:rPr lang="en-US" sz="2800" b="1" dirty="0">
                <a:solidFill>
                  <a:schemeClr val="bg1"/>
                </a:solidFill>
                <a:latin typeface="Montserrat" pitchFamily="2" charset="0"/>
                <a:ea typeface="Montserrat Extra-Bold"/>
                <a:cs typeface="Montserrat Extra-Bold"/>
                <a:sym typeface="Montserrat Extra-Bold"/>
              </a:rPr>
              <a:t>Para </a:t>
            </a:r>
            <a:r>
              <a:rPr lang="en-US" sz="2800" b="1" dirty="0" err="1">
                <a:solidFill>
                  <a:schemeClr val="bg1"/>
                </a:solidFill>
                <a:latin typeface="Montserrat" pitchFamily="2" charset="0"/>
                <a:ea typeface="Montserrat Extra-Bold"/>
                <a:cs typeface="Montserrat Extra-Bold"/>
                <a:sym typeface="Montserrat Extra-Bold"/>
              </a:rPr>
              <a:t>mais informações</a:t>
            </a:r>
            <a:r>
              <a:rPr lang="en-US" sz="2800" b="1" dirty="0">
                <a:solidFill>
                  <a:schemeClr val="bg1"/>
                </a:solidFill>
                <a:latin typeface="Montserrat" pitchFamily="2" charset="0"/>
                <a:ea typeface="Montserrat Extra-Bold"/>
                <a:cs typeface="Montserrat Extra-Bold"/>
                <a:sym typeface="Montserrat Extra-Bold"/>
              </a:rPr>
              <a:t>, </a:t>
            </a:r>
            <a:r>
              <a:rPr lang="en-US" sz="4400" b="1" dirty="0" err="1">
                <a:solidFill>
                  <a:schemeClr val="bg1"/>
                </a:solidFill>
                <a:latin typeface="Montserrat" pitchFamily="2" charset="0"/>
                <a:ea typeface="Montserrat Extra-Bold"/>
                <a:cs typeface="Montserrat Extra-Bold"/>
                <a:sym typeface="Montserrat Extra-Bold"/>
              </a:rPr>
              <a:t>entre em contato conosco</a:t>
            </a:r>
            <a:endParaRPr lang="en-US" sz="3600" b="1" dirty="0">
              <a:solidFill>
                <a:schemeClr val="bg1"/>
              </a:solidFill>
              <a:latin typeface="Montserrat" pitchFamily="2" charset="0"/>
              <a:ea typeface="Montserrat Extra-Bold"/>
              <a:cs typeface="Montserrat Extra-Bold"/>
              <a:sym typeface="Montserrat Extra-Bold"/>
            </a:endParaRPr>
          </a:p>
        </p:txBody>
      </p:sp>
      <p:pic>
        <p:nvPicPr>
          <p:cNvPr id="66" name="Picture 13">
            <a:extLst>
              <a:ext uri="{FF2B5EF4-FFF2-40B4-BE49-F238E27FC236}">
                <a16:creationId xmlns:a16="http://schemas.microsoft.com/office/drawing/2014/main" id="{2D5F4FF5-5745-43AF-860F-752B5CEBBBC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45969" y="6676244"/>
            <a:ext cx="272103" cy="199315"/>
          </a:xfrm>
          <a:prstGeom prst="rect">
            <a:avLst/>
          </a:prstGeom>
        </p:spPr>
      </p:pic>
      <p:pic>
        <p:nvPicPr>
          <p:cNvPr id="67" name="Picture 14">
            <a:extLst>
              <a:ext uri="{FF2B5EF4-FFF2-40B4-BE49-F238E27FC236}">
                <a16:creationId xmlns:a16="http://schemas.microsoft.com/office/drawing/2014/main" id="{D454AF69-7928-436B-AFB7-3BA9FF4FB60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65872" y="5933577"/>
            <a:ext cx="212187" cy="235763"/>
          </a:xfrm>
          <a:prstGeom prst="rect">
            <a:avLst/>
          </a:prstGeom>
        </p:spPr>
      </p:pic>
      <p:sp>
        <p:nvSpPr>
          <p:cNvPr id="68" name="TextBox 26">
            <a:extLst>
              <a:ext uri="{FF2B5EF4-FFF2-40B4-BE49-F238E27FC236}">
                <a16:creationId xmlns:a16="http://schemas.microsoft.com/office/drawing/2014/main" id="{17D0DBD0-1149-415F-824D-39AC8691C45F}"/>
              </a:ext>
            </a:extLst>
          </p:cNvPr>
          <p:cNvSpPr txBox="1"/>
          <p:nvPr/>
        </p:nvSpPr>
        <p:spPr>
          <a:xfrm>
            <a:off x="612962" y="5580862"/>
            <a:ext cx="3089088" cy="271677"/>
          </a:xfrm>
          <a:prstGeom prst="rect">
            <a:avLst/>
          </a:prstGeom>
        </p:spPr>
        <p:txBody>
          <a:bodyPr wrap="square" lIns="0" tIns="0" rIns="0" bIns="0" rtlCol="0" anchor="t">
            <a:spAutoFit/>
          </a:bodyPr>
          <a:lstStyle/>
          <a:p>
            <a:pPr algn="ctr">
              <a:lnSpc>
                <a:spcPts val="2089"/>
              </a:lnSpc>
            </a:pPr>
            <a:r>
              <a:rPr lang="en-US" sz="2199" spc="-30" dirty="0" err="1">
                <a:solidFill>
                  <a:srgbClr val="FFFFFF"/>
                </a:solidFill>
                <a:latin typeface="Montserrat Medium" pitchFamily="2" charset="0"/>
              </a:rPr>
              <a:t>Escritório de </a:t>
            </a:r>
            <a:r>
              <a:rPr lang="en-US" sz="2199" spc="-30" dirty="0">
                <a:solidFill>
                  <a:srgbClr val="FFFFFF"/>
                </a:solidFill>
                <a:latin typeface="Montserrat Medium" pitchFamily="2" charset="0"/>
              </a:rPr>
              <a:t>Santiago</a:t>
            </a:r>
          </a:p>
        </p:txBody>
      </p:sp>
      <p:sp>
        <p:nvSpPr>
          <p:cNvPr id="69" name="TextBox 27">
            <a:extLst>
              <a:ext uri="{FF2B5EF4-FFF2-40B4-BE49-F238E27FC236}">
                <a16:creationId xmlns:a16="http://schemas.microsoft.com/office/drawing/2014/main" id="{374A91C7-98AF-4138-A8A6-C89696051F6A}"/>
              </a:ext>
            </a:extLst>
          </p:cNvPr>
          <p:cNvSpPr txBox="1"/>
          <p:nvPr/>
        </p:nvSpPr>
        <p:spPr>
          <a:xfrm>
            <a:off x="966226" y="5955784"/>
            <a:ext cx="4102264" cy="182166"/>
          </a:xfrm>
          <a:prstGeom prst="rect">
            <a:avLst/>
          </a:prstGeom>
        </p:spPr>
        <p:txBody>
          <a:bodyPr lIns="0" tIns="0" rIns="0" bIns="0" rtlCol="0" anchor="t">
            <a:spAutoFit/>
          </a:bodyPr>
          <a:lstStyle>
            <a:defPPr>
              <a:defRPr lang="en-US"/>
            </a:defPPr>
            <a:lvl1pPr>
              <a:lnSpc>
                <a:spcPts val="1425"/>
              </a:lnSpc>
              <a:defRPr sz="1500" spc="-21">
                <a:solidFill>
                  <a:srgbClr val="FFFFFF"/>
                </a:solidFill>
                <a:latin typeface="Montserrat"/>
              </a:defRPr>
            </a:lvl1pPr>
          </a:lstStyle>
          <a:p>
            <a:r>
              <a:rPr lang="es-ES" dirty="0"/>
              <a:t>Av. Nueva Providencia, 1881, </a:t>
            </a:r>
            <a:r>
              <a:rPr lang="es-ES" dirty="0" err="1"/>
              <a:t>Salão</a:t>
            </a:r>
            <a:r>
              <a:rPr lang="es-ES" dirty="0"/>
              <a:t> 1414</a:t>
            </a:r>
            <a:endParaRPr lang="en-US" dirty="0"/>
          </a:p>
        </p:txBody>
      </p:sp>
      <p:sp>
        <p:nvSpPr>
          <p:cNvPr id="70" name="TextBox 28">
            <a:extLst>
              <a:ext uri="{FF2B5EF4-FFF2-40B4-BE49-F238E27FC236}">
                <a16:creationId xmlns:a16="http://schemas.microsoft.com/office/drawing/2014/main" id="{2835BE62-2C57-4637-94E4-A38575653779}"/>
              </a:ext>
            </a:extLst>
          </p:cNvPr>
          <p:cNvSpPr txBox="1"/>
          <p:nvPr/>
        </p:nvSpPr>
        <p:spPr>
          <a:xfrm>
            <a:off x="957067" y="6184318"/>
            <a:ext cx="3657944" cy="182166"/>
          </a:xfrm>
          <a:prstGeom prst="rect">
            <a:avLst/>
          </a:prstGeom>
        </p:spPr>
        <p:txBody>
          <a:bodyPr lIns="0" tIns="0" rIns="0" bIns="0" rtlCol="0" anchor="t">
            <a:spAutoFit/>
          </a:bodyPr>
          <a:lstStyle>
            <a:defPPr>
              <a:defRPr lang="en-US"/>
            </a:defPPr>
            <a:lvl1pPr>
              <a:lnSpc>
                <a:spcPts val="1425"/>
              </a:lnSpc>
              <a:defRPr sz="1500" spc="-21">
                <a:solidFill>
                  <a:srgbClr val="FFFFFF"/>
                </a:solidFill>
                <a:latin typeface="Montserrat"/>
              </a:defRPr>
            </a:lvl1pPr>
          </a:lstStyle>
          <a:p>
            <a:r>
              <a:rPr lang="es-PE" dirty="0"/>
              <a:t>Edifício Nuevo Centro Providencia</a:t>
            </a:r>
            <a:endParaRPr lang="en-US" dirty="0"/>
          </a:p>
        </p:txBody>
      </p:sp>
      <p:sp>
        <p:nvSpPr>
          <p:cNvPr id="71" name="TextBox 29">
            <a:extLst>
              <a:ext uri="{FF2B5EF4-FFF2-40B4-BE49-F238E27FC236}">
                <a16:creationId xmlns:a16="http://schemas.microsoft.com/office/drawing/2014/main" id="{993C59C2-AA8B-45BE-8DEB-6981141FC45A}"/>
              </a:ext>
            </a:extLst>
          </p:cNvPr>
          <p:cNvSpPr txBox="1"/>
          <p:nvPr/>
        </p:nvSpPr>
        <p:spPr>
          <a:xfrm>
            <a:off x="957068" y="6412852"/>
            <a:ext cx="1750559" cy="199959"/>
          </a:xfrm>
          <a:prstGeom prst="rect">
            <a:avLst/>
          </a:prstGeom>
        </p:spPr>
        <p:txBody>
          <a:bodyPr lIns="0" tIns="0" rIns="0" bIns="0" rtlCol="0" anchor="t">
            <a:spAutoFit/>
          </a:bodyPr>
          <a:lstStyle/>
          <a:p>
            <a:pPr>
              <a:lnSpc>
                <a:spcPts val="1425"/>
              </a:lnSpc>
            </a:pPr>
            <a:r>
              <a:rPr lang="en-US" sz="1500" spc="-21" dirty="0">
                <a:solidFill>
                  <a:srgbClr val="FFFFFF"/>
                </a:solidFill>
                <a:latin typeface="Montserrat"/>
              </a:rPr>
              <a:t>Santiago - Chile</a:t>
            </a:r>
          </a:p>
        </p:txBody>
      </p:sp>
      <p:sp>
        <p:nvSpPr>
          <p:cNvPr id="72" name="TextBox 30">
            <a:extLst>
              <a:ext uri="{FF2B5EF4-FFF2-40B4-BE49-F238E27FC236}">
                <a16:creationId xmlns:a16="http://schemas.microsoft.com/office/drawing/2014/main" id="{AAD04C11-988C-4999-A9DA-84CB71079E7F}"/>
              </a:ext>
            </a:extLst>
          </p:cNvPr>
          <p:cNvSpPr txBox="1"/>
          <p:nvPr/>
        </p:nvSpPr>
        <p:spPr>
          <a:xfrm>
            <a:off x="1013171" y="6727111"/>
            <a:ext cx="1861738" cy="191399"/>
          </a:xfrm>
          <a:prstGeom prst="rect">
            <a:avLst/>
          </a:prstGeom>
        </p:spPr>
        <p:txBody>
          <a:bodyPr lIns="0" tIns="0" rIns="0" bIns="0" rtlCol="0" anchor="t">
            <a:spAutoFit/>
          </a:bodyPr>
          <a:lstStyle>
            <a:defPPr>
              <a:defRPr lang="en-US"/>
            </a:defPPr>
            <a:lvl1pPr>
              <a:lnSpc>
                <a:spcPts val="1425"/>
              </a:lnSpc>
              <a:defRPr sz="1500" spc="-21">
                <a:solidFill>
                  <a:srgbClr val="FFFFFF"/>
                </a:solidFill>
                <a:latin typeface="Montserrat"/>
              </a:defRPr>
            </a:lvl1pPr>
          </a:lstStyle>
          <a:p>
            <a:r>
              <a:rPr lang="es-PE" dirty="0"/>
              <a:t>+56 323 187 082 </a:t>
            </a:r>
            <a:endParaRPr lang="en-US" dirty="0"/>
          </a:p>
        </p:txBody>
      </p:sp>
      <p:pic>
        <p:nvPicPr>
          <p:cNvPr id="7" name="Picture 6" descr="Logotipo&#10;&#10;El contenido generado por IA puede ser incorrecto.">
            <a:extLst>
              <a:ext uri="{FF2B5EF4-FFF2-40B4-BE49-F238E27FC236}">
                <a16:creationId xmlns:a16="http://schemas.microsoft.com/office/drawing/2014/main" id="{397BEF28-0C36-8C31-639A-92711105B45B}"/>
              </a:ext>
            </a:extLst>
          </p:cNvPr>
          <p:cNvPicPr>
            <a:picLocks noChangeAspect="1"/>
          </p:cNvPicPr>
          <p:nvPr/>
        </p:nvPicPr>
        <p:blipFill>
          <a:blip r:embed="rId29" cstate="print">
            <a:extLst>
              <a:ext uri="{28A0092B-C50C-407E-A947-70E740481C1C}">
                <a14:useLocalDpi xmlns:a14="http://schemas.microsoft.com/office/drawing/2010/main" val="0"/>
              </a:ext>
            </a:extLst>
          </a:blip>
          <a:srcRect/>
          <a:stretch/>
        </p:blipFill>
        <p:spPr>
          <a:xfrm>
            <a:off x="199816" y="480132"/>
            <a:ext cx="4733089" cy="184947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84115" r="6840"/>
          <a:stretch>
            <a:fillRect/>
          </a:stretch>
        </p:blipFill>
        <p:spPr>
          <a:xfrm>
            <a:off x="6105917" y="-26553"/>
            <a:ext cx="1454083" cy="10718553"/>
          </a:xfrm>
          <a:prstGeom prst="rect">
            <a:avLst/>
          </a:prstGeom>
        </p:spPr>
      </p:pic>
      <p:pic>
        <p:nvPicPr>
          <p:cNvPr id="29" name="Gráfico 28">
            <a:extLst>
              <a:ext uri="{FF2B5EF4-FFF2-40B4-BE49-F238E27FC236}">
                <a16:creationId xmlns:a16="http://schemas.microsoft.com/office/drawing/2014/main" id="{8A9C0B5B-5E60-4542-A23C-F3CAC5BF42F9}"/>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8215"/>
          <a:stretch/>
        </p:blipFill>
        <p:spPr>
          <a:xfrm>
            <a:off x="-35252" y="9943200"/>
            <a:ext cx="7623502" cy="805950"/>
          </a:xfrm>
          <a:prstGeom prst="rect">
            <a:avLst/>
          </a:prstGeom>
        </p:spPr>
      </p:pic>
      <p:grpSp>
        <p:nvGrpSpPr>
          <p:cNvPr id="6" name="Group 6"/>
          <p:cNvGrpSpPr/>
          <p:nvPr/>
        </p:nvGrpSpPr>
        <p:grpSpPr>
          <a:xfrm>
            <a:off x="6950053" y="10106294"/>
            <a:ext cx="415413" cy="415413"/>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s-PE"/>
            </a:p>
          </p:txBody>
        </p:sp>
        <p:sp>
          <p:nvSpPr>
            <p:cNvPr id="8" name="TextBox 8"/>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9" name="Group 9"/>
          <p:cNvGrpSpPr/>
          <p:nvPr/>
        </p:nvGrpSpPr>
        <p:grpSpPr>
          <a:xfrm>
            <a:off x="0" y="9723475"/>
            <a:ext cx="7560000" cy="219725"/>
            <a:chOff x="0" y="0"/>
            <a:chExt cx="2709333" cy="78745"/>
          </a:xfrm>
        </p:grpSpPr>
        <p:sp>
          <p:nvSpPr>
            <p:cNvPr id="10" name="Freeform 10"/>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11" name="TextBox 11"/>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sp>
        <p:nvSpPr>
          <p:cNvPr id="12" name="TextBox 12"/>
          <p:cNvSpPr txBox="1"/>
          <p:nvPr/>
        </p:nvSpPr>
        <p:spPr>
          <a:xfrm>
            <a:off x="407675" y="4205469"/>
            <a:ext cx="5377351" cy="2817631"/>
          </a:xfrm>
          <a:prstGeom prst="rect">
            <a:avLst/>
          </a:prstGeom>
        </p:spPr>
        <p:txBody>
          <a:bodyPr lIns="0" tIns="0" rIns="0" bIns="0" rtlCol="0" anchor="t">
            <a:spAutoFit/>
          </a:bodyPr>
          <a:lstStyle/>
          <a:p>
            <a:pPr marL="0" lvl="0" indent="0" algn="just">
              <a:lnSpc>
                <a:spcPts val="1680"/>
              </a:lnSpc>
              <a:spcBef>
                <a:spcPct val="0"/>
              </a:spcBef>
            </a:pPr>
            <a:r>
              <a:rPr lang="en-US" sz="1200" u="none" dirty="0">
                <a:solidFill>
                  <a:srgbClr val="223F6A"/>
                </a:solidFill>
                <a:latin typeface="Montserrat"/>
              </a:rPr>
              <a:t>O Geneva Group International (GGI) é </a:t>
            </a:r>
            <a:r>
              <a:rPr lang="en-US" sz="1200" u="none" dirty="0" err="1">
                <a:solidFill>
                  <a:srgbClr val="223F6A"/>
                </a:solidFill>
                <a:latin typeface="Montserrat"/>
              </a:rPr>
              <a:t>uma aliança </a:t>
            </a:r>
            <a:r>
              <a:rPr lang="en-US" sz="1200" u="none" dirty="0">
                <a:solidFill>
                  <a:srgbClr val="223F6A"/>
                </a:solidFill>
                <a:latin typeface="Montserrat"/>
              </a:rPr>
              <a:t>global de </a:t>
            </a:r>
            <a:r>
              <a:rPr lang="en-US" sz="1200" u="none" dirty="0" err="1">
                <a:solidFill>
                  <a:srgbClr val="223F6A"/>
                </a:solidFill>
                <a:latin typeface="Montserrat"/>
              </a:rPr>
              <a:t>escritórios profissionais independentes </a:t>
            </a:r>
            <a:r>
              <a:rPr lang="en-US" sz="1200" u="none" dirty="0">
                <a:solidFill>
                  <a:srgbClr val="223F6A"/>
                </a:solidFill>
                <a:latin typeface="Montserrat"/>
              </a:rPr>
              <a:t>que </a:t>
            </a:r>
            <a:r>
              <a:rPr lang="en-US" sz="1200" u="none" dirty="0" err="1">
                <a:solidFill>
                  <a:srgbClr val="223F6A"/>
                </a:solidFill>
                <a:latin typeface="Montserrat"/>
              </a:rPr>
              <a:t>presta serviços </a:t>
            </a:r>
            <a:r>
              <a:rPr lang="en-US" sz="1200" u="none" dirty="0">
                <a:solidFill>
                  <a:srgbClr val="223F6A"/>
                </a:solidFill>
                <a:latin typeface="Montserrat"/>
              </a:rPr>
              <a:t>de </a:t>
            </a:r>
            <a:r>
              <a:rPr lang="en-US" sz="1200" u="none" dirty="0" err="1">
                <a:solidFill>
                  <a:srgbClr val="223F6A"/>
                </a:solidFill>
                <a:latin typeface="Montserrat"/>
              </a:rPr>
              <a:t>auditoria</a:t>
            </a:r>
            <a:r>
              <a:rPr lang="en-US" sz="1200" u="none" dirty="0">
                <a:solidFill>
                  <a:srgbClr val="223F6A"/>
                </a:solidFill>
                <a:latin typeface="Montserrat"/>
              </a:rPr>
              <a:t>, </a:t>
            </a:r>
            <a:r>
              <a:rPr lang="en-US" sz="1200" u="none" dirty="0" err="1">
                <a:solidFill>
                  <a:srgbClr val="223F6A"/>
                </a:solidFill>
                <a:latin typeface="Montserrat"/>
              </a:rPr>
              <a:t>contabilidade</a:t>
            </a:r>
            <a:r>
              <a:rPr lang="en-US" sz="1200" u="none" dirty="0">
                <a:solidFill>
                  <a:srgbClr val="223F6A"/>
                </a:solidFill>
                <a:latin typeface="Montserrat"/>
              </a:rPr>
              <a:t>, </a:t>
            </a:r>
            <a:r>
              <a:rPr lang="en-US" sz="1200" u="none" dirty="0" err="1">
                <a:solidFill>
                  <a:srgbClr val="223F6A"/>
                </a:solidFill>
                <a:latin typeface="Montserrat"/>
              </a:rPr>
              <a:t>tributação</a:t>
            </a:r>
            <a:r>
              <a:rPr lang="en-US" sz="1200" u="none" dirty="0">
                <a:solidFill>
                  <a:srgbClr val="223F6A"/>
                </a:solidFill>
                <a:latin typeface="Montserrat"/>
              </a:rPr>
              <a:t>, </a:t>
            </a:r>
            <a:r>
              <a:rPr lang="en-US" sz="1200" u="none" dirty="0" err="1">
                <a:solidFill>
                  <a:srgbClr val="223F6A"/>
                </a:solidFill>
                <a:latin typeface="Montserrat"/>
              </a:rPr>
              <a:t>assessoria jurídica </a:t>
            </a:r>
            <a:r>
              <a:rPr lang="en-US" sz="1200" u="none" dirty="0">
                <a:solidFill>
                  <a:srgbClr val="223F6A"/>
                </a:solidFill>
                <a:latin typeface="Montserrat"/>
              </a:rPr>
              <a:t>e </a:t>
            </a:r>
            <a:r>
              <a:rPr lang="en-US" sz="1200" u="none" dirty="0" err="1">
                <a:solidFill>
                  <a:srgbClr val="223F6A"/>
                </a:solidFill>
                <a:latin typeface="Montserrat"/>
              </a:rPr>
              <a:t>consultoria</a:t>
            </a:r>
            <a:r>
              <a:rPr lang="en-US" sz="1200" u="none" dirty="0">
                <a:solidFill>
                  <a:srgbClr val="223F6A"/>
                </a:solidFill>
                <a:latin typeface="Montserrat"/>
              </a:rPr>
              <a:t>.</a:t>
            </a:r>
          </a:p>
          <a:p>
            <a:pPr marL="0" lvl="0" indent="0" algn="just">
              <a:lnSpc>
                <a:spcPts val="1680"/>
              </a:lnSpc>
              <a:spcBef>
                <a:spcPct val="0"/>
              </a:spcBef>
            </a:pPr>
            <a:endParaRPr lang="en-US" sz="1200" u="none" dirty="0">
              <a:solidFill>
                <a:srgbClr val="223F6A"/>
              </a:solidFill>
              <a:latin typeface="Montserrat"/>
            </a:endParaRPr>
          </a:p>
          <a:p>
            <a:pPr marL="0" lvl="0" indent="0" algn="just">
              <a:lnSpc>
                <a:spcPts val="1680"/>
              </a:lnSpc>
              <a:spcBef>
                <a:spcPct val="0"/>
              </a:spcBef>
            </a:pPr>
            <a:r>
              <a:rPr lang="en-US" sz="1200" u="none" dirty="0" err="1">
                <a:solidFill>
                  <a:srgbClr val="223F6A"/>
                </a:solidFill>
                <a:latin typeface="Montserrat"/>
              </a:rPr>
              <a:t>Atuamos em mais </a:t>
            </a:r>
            <a:r>
              <a:rPr lang="en-US" sz="1200" u="none" dirty="0">
                <a:solidFill>
                  <a:srgbClr val="223F6A"/>
                </a:solidFill>
                <a:latin typeface="Montserrat"/>
              </a:rPr>
              <a:t>de 870 </a:t>
            </a:r>
            <a:r>
              <a:rPr lang="en-US" sz="1200" u="none" dirty="0" err="1">
                <a:solidFill>
                  <a:srgbClr val="223F6A"/>
                </a:solidFill>
                <a:latin typeface="Montserrat"/>
              </a:rPr>
              <a:t>escritórios em</a:t>
            </a:r>
            <a:r>
              <a:rPr lang="en-US" sz="1200" u="none" dirty="0">
                <a:solidFill>
                  <a:srgbClr val="223F6A"/>
                </a:solidFill>
                <a:latin typeface="Montserrat"/>
              </a:rPr>
              <a:t> 126 </a:t>
            </a:r>
            <a:r>
              <a:rPr lang="en-US" sz="1200" u="none" dirty="0" err="1">
                <a:solidFill>
                  <a:srgbClr val="223F6A"/>
                </a:solidFill>
                <a:latin typeface="Montserrat"/>
              </a:rPr>
              <a:t>países</a:t>
            </a:r>
            <a:r>
              <a:rPr lang="en-US" sz="1200" u="none" dirty="0">
                <a:solidFill>
                  <a:srgbClr val="223F6A"/>
                </a:solidFill>
                <a:latin typeface="Montserrat"/>
              </a:rPr>
              <a:t>, contamos com </a:t>
            </a:r>
            <a:r>
              <a:rPr lang="en-US" sz="1200" u="none" dirty="0" err="1">
                <a:solidFill>
                  <a:srgbClr val="223F6A"/>
                </a:solidFill>
                <a:latin typeface="Montserrat"/>
              </a:rPr>
              <a:t>aproximadamente</a:t>
            </a:r>
            <a:r>
              <a:rPr lang="en-US" sz="1200" u="none" dirty="0">
                <a:solidFill>
                  <a:srgbClr val="223F6A"/>
                </a:solidFill>
                <a:latin typeface="Montserrat"/>
              </a:rPr>
              <a:t> 623 </a:t>
            </a:r>
            <a:r>
              <a:rPr lang="en-US" sz="1200" u="none" dirty="0" err="1">
                <a:solidFill>
                  <a:srgbClr val="223F6A"/>
                </a:solidFill>
                <a:latin typeface="Montserrat"/>
              </a:rPr>
              <a:t>sócios em todo o mundo </a:t>
            </a:r>
            <a:r>
              <a:rPr lang="en-US" sz="1200" u="none" dirty="0">
                <a:solidFill>
                  <a:srgbClr val="223F6A"/>
                </a:solidFill>
                <a:latin typeface="Montserrat"/>
              </a:rPr>
              <a:t>e uma equipe de 29.600 </a:t>
            </a:r>
            <a:r>
              <a:rPr lang="en-US" sz="1200" u="none" dirty="0" err="1">
                <a:solidFill>
                  <a:srgbClr val="223F6A"/>
                </a:solidFill>
                <a:latin typeface="Montserrat"/>
              </a:rPr>
              <a:t>funcionários</a:t>
            </a:r>
            <a:r>
              <a:rPr lang="en-US" sz="1200" u="none" dirty="0">
                <a:solidFill>
                  <a:srgbClr val="223F6A"/>
                </a:solidFill>
                <a:latin typeface="Montserrat"/>
              </a:rPr>
              <a:t>, </a:t>
            </a:r>
            <a:r>
              <a:rPr lang="en-US" sz="1200" u="none" dirty="0" err="1">
                <a:solidFill>
                  <a:srgbClr val="223F6A"/>
                </a:solidFill>
                <a:latin typeface="Montserrat"/>
              </a:rPr>
              <a:t>prestando serviços </a:t>
            </a:r>
            <a:r>
              <a:rPr lang="en-US" sz="1200" u="none" dirty="0">
                <a:solidFill>
                  <a:srgbClr val="223F6A"/>
                </a:solidFill>
                <a:latin typeface="Montserrat"/>
              </a:rPr>
              <a:t>de acordo com </a:t>
            </a:r>
            <a:r>
              <a:rPr lang="en-US" sz="1200" u="none" dirty="0" err="1">
                <a:solidFill>
                  <a:srgbClr val="223F6A"/>
                </a:solidFill>
                <a:latin typeface="Montserrat"/>
              </a:rPr>
              <a:t>padrões internacionais </a:t>
            </a:r>
            <a:r>
              <a:rPr lang="en-US" sz="1200" u="none" dirty="0">
                <a:solidFill>
                  <a:srgbClr val="223F6A"/>
                </a:solidFill>
                <a:latin typeface="Montserrat"/>
              </a:rPr>
              <a:t>de </a:t>
            </a:r>
            <a:r>
              <a:rPr lang="en-US" sz="1200" u="none" dirty="0" err="1">
                <a:solidFill>
                  <a:srgbClr val="223F6A"/>
                </a:solidFill>
                <a:latin typeface="Montserrat"/>
              </a:rPr>
              <a:t>qualidade </a:t>
            </a:r>
            <a:r>
              <a:rPr lang="en-US" sz="1200" u="none" dirty="0">
                <a:solidFill>
                  <a:srgbClr val="223F6A"/>
                </a:solidFill>
                <a:latin typeface="Montserrat"/>
              </a:rPr>
              <a:t>e </a:t>
            </a:r>
            <a:r>
              <a:rPr lang="en-US" sz="1200" u="none" dirty="0" err="1">
                <a:solidFill>
                  <a:srgbClr val="223F6A"/>
                </a:solidFill>
                <a:latin typeface="Montserrat"/>
              </a:rPr>
              <a:t>com atendimento personalizado</a:t>
            </a:r>
            <a:r>
              <a:rPr lang="en-US" sz="1200" u="none" dirty="0">
                <a:solidFill>
                  <a:srgbClr val="223F6A"/>
                </a:solidFill>
                <a:latin typeface="Montserrat"/>
              </a:rPr>
              <a:t>.</a:t>
            </a:r>
          </a:p>
          <a:p>
            <a:pPr marL="0" lvl="0" indent="0" algn="just">
              <a:lnSpc>
                <a:spcPts val="1680"/>
              </a:lnSpc>
              <a:spcBef>
                <a:spcPct val="0"/>
              </a:spcBef>
            </a:pPr>
            <a:endParaRPr lang="en-US" sz="1200" u="none" dirty="0">
              <a:solidFill>
                <a:srgbClr val="223F6A"/>
              </a:solidFill>
              <a:latin typeface="Montserrat"/>
            </a:endParaRPr>
          </a:p>
          <a:p>
            <a:pPr marL="0" lvl="0" indent="0" algn="just">
              <a:lnSpc>
                <a:spcPts val="1680"/>
              </a:lnSpc>
              <a:spcBef>
                <a:spcPct val="0"/>
              </a:spcBef>
            </a:pPr>
            <a:r>
              <a:rPr lang="en-US" sz="1200" u="none" dirty="0">
                <a:solidFill>
                  <a:srgbClr val="223F6A"/>
                </a:solidFill>
                <a:latin typeface="Montserrat"/>
              </a:rPr>
              <a:t>Na GGI, </a:t>
            </a:r>
            <a:r>
              <a:rPr lang="en-US" sz="1200" u="none" dirty="0" err="1">
                <a:solidFill>
                  <a:srgbClr val="223F6A"/>
                </a:solidFill>
                <a:latin typeface="Montserrat"/>
              </a:rPr>
              <a:t>compartilhamos conhecimentos</a:t>
            </a:r>
            <a:r>
              <a:rPr lang="en-US" sz="1200" u="none" dirty="0">
                <a:solidFill>
                  <a:srgbClr val="223F6A"/>
                </a:solidFill>
                <a:latin typeface="Montserrat"/>
              </a:rPr>
              <a:t>, </a:t>
            </a:r>
            <a:r>
              <a:rPr lang="en-US" sz="1200" u="none" dirty="0" err="1">
                <a:solidFill>
                  <a:srgbClr val="223F6A"/>
                </a:solidFill>
                <a:latin typeface="Montserrat"/>
              </a:rPr>
              <a:t>metodologias </a:t>
            </a:r>
            <a:r>
              <a:rPr lang="en-US" sz="1200" u="none" dirty="0">
                <a:solidFill>
                  <a:srgbClr val="223F6A"/>
                </a:solidFill>
                <a:latin typeface="Montserrat"/>
              </a:rPr>
              <a:t>e </a:t>
            </a:r>
            <a:r>
              <a:rPr lang="en-US" sz="1200" u="none" dirty="0" err="1">
                <a:solidFill>
                  <a:srgbClr val="223F6A"/>
                </a:solidFill>
                <a:latin typeface="Montserrat"/>
              </a:rPr>
              <a:t>valores</a:t>
            </a:r>
            <a:r>
              <a:rPr lang="en-US" sz="1200" u="none" dirty="0">
                <a:solidFill>
                  <a:srgbClr val="223F6A"/>
                </a:solidFill>
                <a:latin typeface="Montserrat"/>
              </a:rPr>
              <a:t>, o que </a:t>
            </a:r>
            <a:r>
              <a:rPr lang="en-US" sz="1200" u="none" dirty="0" err="1">
                <a:solidFill>
                  <a:srgbClr val="223F6A"/>
                </a:solidFill>
                <a:latin typeface="Montserrat"/>
              </a:rPr>
              <a:t>demonstra </a:t>
            </a:r>
            <a:r>
              <a:rPr lang="en-US" sz="1200" u="none" dirty="0">
                <a:solidFill>
                  <a:srgbClr val="223F6A"/>
                </a:solidFill>
                <a:latin typeface="Montserrat"/>
              </a:rPr>
              <a:t>um </a:t>
            </a:r>
            <a:r>
              <a:rPr lang="en-US" sz="1200" u="none" dirty="0" err="1">
                <a:solidFill>
                  <a:srgbClr val="223F6A"/>
                </a:solidFill>
                <a:latin typeface="Montserrat"/>
              </a:rPr>
              <a:t>forte compromisso </a:t>
            </a:r>
            <a:r>
              <a:rPr lang="en-US" sz="1200" u="none" dirty="0">
                <a:solidFill>
                  <a:srgbClr val="223F6A"/>
                </a:solidFill>
                <a:latin typeface="Montserrat"/>
              </a:rPr>
              <a:t>em resolver </a:t>
            </a:r>
            <a:r>
              <a:rPr lang="en-US" sz="1200" u="none" dirty="0" err="1">
                <a:solidFill>
                  <a:srgbClr val="223F6A"/>
                </a:solidFill>
                <a:latin typeface="Montserrat"/>
              </a:rPr>
              <a:t>os problemas dos clientes</a:t>
            </a:r>
            <a:r>
              <a:rPr lang="en-US" sz="1200" u="none" dirty="0">
                <a:solidFill>
                  <a:srgbClr val="223F6A"/>
                </a:solidFill>
                <a:latin typeface="Montserrat"/>
              </a:rPr>
              <a:t>, </a:t>
            </a:r>
            <a:r>
              <a:rPr lang="en-US" sz="1200" u="none" dirty="0" err="1">
                <a:solidFill>
                  <a:srgbClr val="223F6A"/>
                </a:solidFill>
                <a:latin typeface="Montserrat"/>
              </a:rPr>
              <a:t>melhorar seus negócios</a:t>
            </a:r>
            <a:r>
              <a:rPr lang="en-US" sz="1200" u="none" dirty="0">
                <a:solidFill>
                  <a:srgbClr val="223F6A"/>
                </a:solidFill>
                <a:latin typeface="Montserrat"/>
              </a:rPr>
              <a:t>, </a:t>
            </a:r>
            <a:r>
              <a:rPr lang="en-US" sz="1200" u="none" dirty="0" err="1">
                <a:solidFill>
                  <a:srgbClr val="223F6A"/>
                </a:solidFill>
                <a:latin typeface="Montserrat"/>
              </a:rPr>
              <a:t>avançar em </a:t>
            </a:r>
            <a:r>
              <a:rPr lang="en-US" sz="1200" u="none" dirty="0">
                <a:solidFill>
                  <a:srgbClr val="223F6A"/>
                </a:solidFill>
                <a:latin typeface="Montserrat"/>
              </a:rPr>
              <a:t>seus </a:t>
            </a:r>
            <a:r>
              <a:rPr lang="en-US" sz="1200" u="none" dirty="0" err="1">
                <a:solidFill>
                  <a:srgbClr val="223F6A"/>
                </a:solidFill>
                <a:latin typeface="Montserrat"/>
              </a:rPr>
              <a:t>objetivos </a:t>
            </a:r>
            <a:r>
              <a:rPr lang="en-US" sz="1200" u="none" dirty="0">
                <a:solidFill>
                  <a:srgbClr val="223F6A"/>
                </a:solidFill>
                <a:latin typeface="Montserrat"/>
              </a:rPr>
              <a:t>e </a:t>
            </a:r>
            <a:r>
              <a:rPr lang="en-US" sz="1200" u="none" dirty="0" err="1">
                <a:solidFill>
                  <a:srgbClr val="223F6A"/>
                </a:solidFill>
                <a:latin typeface="Montserrat"/>
              </a:rPr>
              <a:t>superar </a:t>
            </a:r>
            <a:r>
              <a:rPr lang="en-US" sz="1200" u="none" dirty="0">
                <a:solidFill>
                  <a:srgbClr val="223F6A"/>
                </a:solidFill>
                <a:latin typeface="Montserrat"/>
              </a:rPr>
              <a:t>suas </a:t>
            </a:r>
            <a:r>
              <a:rPr lang="en-US" sz="1200" u="none" dirty="0" err="1">
                <a:solidFill>
                  <a:srgbClr val="223F6A"/>
                </a:solidFill>
                <a:latin typeface="Montserrat"/>
              </a:rPr>
              <a:t>expectativas</a:t>
            </a:r>
            <a:r>
              <a:rPr lang="en-US" sz="1200" u="none" dirty="0">
                <a:solidFill>
                  <a:srgbClr val="223F6A"/>
                </a:solidFill>
                <a:latin typeface="Montserrat"/>
              </a:rPr>
              <a:t>.</a:t>
            </a:r>
          </a:p>
        </p:txBody>
      </p:sp>
      <p:sp>
        <p:nvSpPr>
          <p:cNvPr id="14" name="TextBox 14"/>
          <p:cNvSpPr txBox="1"/>
          <p:nvPr/>
        </p:nvSpPr>
        <p:spPr>
          <a:xfrm>
            <a:off x="7022560" y="10183016"/>
            <a:ext cx="270399" cy="252443"/>
          </a:xfrm>
          <a:prstGeom prst="rect">
            <a:avLst/>
          </a:prstGeom>
        </p:spPr>
        <p:txBody>
          <a:bodyPr lIns="0" tIns="0" rIns="0" bIns="0" rtlCol="0" anchor="t">
            <a:spAutoFit/>
          </a:bodyPr>
          <a:lstStyle/>
          <a:p>
            <a:pPr marL="0" lvl="0" indent="0" algn="l">
              <a:lnSpc>
                <a:spcPts val="2031"/>
              </a:lnSpc>
              <a:spcBef>
                <a:spcPct val="0"/>
              </a:spcBef>
            </a:pPr>
            <a:r>
              <a:rPr lang="en-US" sz="1599">
                <a:solidFill>
                  <a:srgbClr val="272E50"/>
                </a:solidFill>
                <a:latin typeface="Montserrat Bold"/>
              </a:rPr>
              <a:t>02</a:t>
            </a:r>
          </a:p>
        </p:txBody>
      </p:sp>
      <p:sp>
        <p:nvSpPr>
          <p:cNvPr id="15" name="TextBox 15"/>
          <p:cNvSpPr txBox="1"/>
          <p:nvPr/>
        </p:nvSpPr>
        <p:spPr>
          <a:xfrm>
            <a:off x="407675" y="1182214"/>
            <a:ext cx="5304877" cy="1727589"/>
          </a:xfrm>
          <a:prstGeom prst="rect">
            <a:avLst/>
          </a:prstGeom>
        </p:spPr>
        <p:txBody>
          <a:bodyPr lIns="0" tIns="0" rIns="0" bIns="0" rtlCol="0" anchor="t">
            <a:spAutoFit/>
          </a:bodyPr>
          <a:lstStyle/>
          <a:p>
            <a:pPr algn="just">
              <a:lnSpc>
                <a:spcPts val="1680"/>
              </a:lnSpc>
              <a:spcBef>
                <a:spcPct val="0"/>
              </a:spcBef>
            </a:pPr>
            <a:r>
              <a:rPr lang="en-US" sz="1200" dirty="0" err="1">
                <a:solidFill>
                  <a:srgbClr val="223F6A"/>
                </a:solidFill>
                <a:latin typeface="Montserrat"/>
              </a:rPr>
              <a:t>Somos uma empresa multidisciplinar </a:t>
            </a:r>
            <a:r>
              <a:rPr lang="en-US" sz="1200" dirty="0">
                <a:solidFill>
                  <a:srgbClr val="223F6A"/>
                </a:solidFill>
                <a:latin typeface="Montserrat"/>
              </a:rPr>
              <a:t>composta por </a:t>
            </a:r>
            <a:r>
              <a:rPr lang="en-US" sz="1200" dirty="0" err="1">
                <a:solidFill>
                  <a:srgbClr val="223F6A"/>
                </a:solidFill>
                <a:latin typeface="Montserrat"/>
              </a:rPr>
              <a:t>contadores</a:t>
            </a:r>
            <a:r>
              <a:rPr lang="en-US" sz="1200" dirty="0">
                <a:solidFill>
                  <a:srgbClr val="223F6A"/>
                </a:solidFill>
                <a:latin typeface="Montserrat"/>
              </a:rPr>
              <a:t>, </a:t>
            </a:r>
            <a:r>
              <a:rPr lang="en-US" sz="1200" dirty="0" err="1">
                <a:solidFill>
                  <a:srgbClr val="223F6A"/>
                </a:solidFill>
                <a:latin typeface="Montserrat"/>
              </a:rPr>
              <a:t>auditores</a:t>
            </a:r>
            <a:r>
              <a:rPr lang="en-US" sz="1200" dirty="0">
                <a:solidFill>
                  <a:srgbClr val="223F6A"/>
                </a:solidFill>
                <a:latin typeface="Montserrat"/>
              </a:rPr>
              <a:t>, advogados e </a:t>
            </a:r>
            <a:r>
              <a:rPr lang="en-US" sz="1200" dirty="0" err="1">
                <a:solidFill>
                  <a:srgbClr val="223F6A"/>
                </a:solidFill>
                <a:latin typeface="Montserrat"/>
              </a:rPr>
              <a:t>economistas</a:t>
            </a:r>
            <a:r>
              <a:rPr lang="en-US" sz="1200" dirty="0">
                <a:solidFill>
                  <a:srgbClr val="223F6A"/>
                </a:solidFill>
                <a:latin typeface="Montserrat"/>
              </a:rPr>
              <a:t>, com </a:t>
            </a:r>
            <a:r>
              <a:rPr lang="en-US" sz="1200" dirty="0" err="1">
                <a:solidFill>
                  <a:srgbClr val="223F6A"/>
                </a:solidFill>
                <a:latin typeface="Montserrat"/>
              </a:rPr>
              <a:t>mais </a:t>
            </a:r>
            <a:r>
              <a:rPr lang="en-US" sz="1200" dirty="0">
                <a:solidFill>
                  <a:srgbClr val="223F6A"/>
                </a:solidFill>
                <a:latin typeface="Montserrat"/>
              </a:rPr>
              <a:t>de</a:t>
            </a:r>
            <a:r>
              <a:rPr lang="en-US" sz="1200" dirty="0">
                <a:solidFill>
                  <a:srgbClr val="29BBE3"/>
                </a:solidFill>
                <a:latin typeface="Montserrat Bold"/>
              </a:rPr>
              <a:t> 25 </a:t>
            </a:r>
            <a:r>
              <a:rPr lang="en-US" sz="1200" dirty="0" err="1">
                <a:solidFill>
                  <a:srgbClr val="29BBE3"/>
                </a:solidFill>
                <a:latin typeface="Montserrat Bold"/>
              </a:rPr>
              <a:t>anos </a:t>
            </a:r>
            <a:r>
              <a:rPr lang="en-US" sz="1200" dirty="0">
                <a:solidFill>
                  <a:srgbClr val="29BBE3"/>
                </a:solidFill>
                <a:latin typeface="Montserrat Bold"/>
              </a:rPr>
              <a:t>de </a:t>
            </a:r>
            <a:r>
              <a:rPr lang="en-US" sz="1200" dirty="0" err="1">
                <a:solidFill>
                  <a:srgbClr val="29BBE3"/>
                </a:solidFill>
                <a:latin typeface="Montserrat Bold"/>
              </a:rPr>
              <a:t>experiência </a:t>
            </a:r>
            <a:r>
              <a:rPr lang="en-US" sz="1200" dirty="0" err="1">
                <a:solidFill>
                  <a:srgbClr val="223F6A"/>
                </a:solidFill>
                <a:latin typeface="Montserrat"/>
              </a:rPr>
              <a:t>em uma ampla gama </a:t>
            </a:r>
            <a:r>
              <a:rPr lang="en-US" sz="1200" dirty="0">
                <a:solidFill>
                  <a:srgbClr val="223F6A"/>
                </a:solidFill>
                <a:latin typeface="Montserrat"/>
              </a:rPr>
              <a:t>de </a:t>
            </a:r>
            <a:r>
              <a:rPr lang="en-US" sz="1200" dirty="0" err="1">
                <a:solidFill>
                  <a:srgbClr val="223F6A"/>
                </a:solidFill>
                <a:latin typeface="Montserrat"/>
              </a:rPr>
              <a:t>serviços profissionais </a:t>
            </a:r>
            <a:r>
              <a:rPr lang="en-US" sz="1200" dirty="0">
                <a:solidFill>
                  <a:srgbClr val="223F6A"/>
                </a:solidFill>
                <a:latin typeface="Montserrat"/>
              </a:rPr>
              <a:t>nas áreas de </a:t>
            </a:r>
            <a:r>
              <a:rPr lang="en-US" sz="1200" dirty="0" err="1">
                <a:solidFill>
                  <a:srgbClr val="223F6A"/>
                </a:solidFill>
                <a:latin typeface="Montserrat"/>
              </a:rPr>
              <a:t>auditoria</a:t>
            </a:r>
            <a:r>
              <a:rPr lang="en-US" sz="1200" dirty="0">
                <a:solidFill>
                  <a:srgbClr val="223F6A"/>
                </a:solidFill>
                <a:latin typeface="Montserrat"/>
              </a:rPr>
              <a:t>, </a:t>
            </a:r>
            <a:r>
              <a:rPr lang="en-US" sz="1200" dirty="0" err="1">
                <a:solidFill>
                  <a:srgbClr val="223F6A"/>
                </a:solidFill>
                <a:latin typeface="Montserrat"/>
              </a:rPr>
              <a:t>consultoria </a:t>
            </a:r>
            <a:r>
              <a:rPr lang="en-US" sz="1200" dirty="0">
                <a:solidFill>
                  <a:srgbClr val="223F6A"/>
                </a:solidFill>
                <a:latin typeface="Montserrat"/>
              </a:rPr>
              <a:t>e </a:t>
            </a:r>
            <a:r>
              <a:rPr lang="en-US" sz="1200" dirty="0" err="1">
                <a:solidFill>
                  <a:srgbClr val="223F6A"/>
                </a:solidFill>
                <a:latin typeface="Montserrat"/>
              </a:rPr>
              <a:t>tributação</a:t>
            </a:r>
            <a:r>
              <a:rPr lang="en-US" sz="1200" dirty="0">
                <a:solidFill>
                  <a:srgbClr val="223F6A"/>
                </a:solidFill>
                <a:latin typeface="Montserrat"/>
              </a:rPr>
              <a:t>.</a:t>
            </a:r>
          </a:p>
          <a:p>
            <a:pPr algn="just">
              <a:lnSpc>
                <a:spcPts val="1680"/>
              </a:lnSpc>
              <a:spcBef>
                <a:spcPct val="0"/>
              </a:spcBef>
            </a:pPr>
            <a:endParaRPr lang="en-US" sz="1200" dirty="0">
              <a:solidFill>
                <a:srgbClr val="223F6A"/>
              </a:solidFill>
              <a:latin typeface="Montserrat"/>
            </a:endParaRPr>
          </a:p>
          <a:p>
            <a:pPr algn="just">
              <a:lnSpc>
                <a:spcPts val="1680"/>
              </a:lnSpc>
              <a:spcBef>
                <a:spcPct val="0"/>
              </a:spcBef>
            </a:pPr>
            <a:r>
              <a:rPr lang="en-US" sz="1200" dirty="0" err="1">
                <a:solidFill>
                  <a:srgbClr val="223F6A"/>
                </a:solidFill>
                <a:latin typeface="Montserrat"/>
              </a:rPr>
              <a:t>Nosso </a:t>
            </a:r>
            <a:r>
              <a:rPr lang="en-US" sz="1200" dirty="0">
                <a:solidFill>
                  <a:srgbClr val="223F6A"/>
                </a:solidFill>
                <a:latin typeface="Montserrat"/>
              </a:rPr>
              <a:t>alto </a:t>
            </a:r>
            <a:r>
              <a:rPr lang="en-US" sz="1200" dirty="0" err="1">
                <a:solidFill>
                  <a:srgbClr val="223F6A"/>
                </a:solidFill>
                <a:latin typeface="Montserrat"/>
              </a:rPr>
              <a:t>nível </a:t>
            </a:r>
            <a:r>
              <a:rPr lang="en-US" sz="1200" dirty="0">
                <a:solidFill>
                  <a:srgbClr val="223F6A"/>
                </a:solidFill>
                <a:latin typeface="Montserrat"/>
              </a:rPr>
              <a:t>de </a:t>
            </a:r>
            <a:r>
              <a:rPr lang="en-US" sz="1200" dirty="0" err="1">
                <a:solidFill>
                  <a:srgbClr val="223F6A"/>
                </a:solidFill>
                <a:latin typeface="Montserrat"/>
              </a:rPr>
              <a:t>compromisso </a:t>
            </a:r>
            <a:r>
              <a:rPr lang="en-US" sz="1200" dirty="0">
                <a:solidFill>
                  <a:srgbClr val="223F6A"/>
                </a:solidFill>
                <a:latin typeface="Montserrat"/>
              </a:rPr>
              <a:t>com </a:t>
            </a:r>
            <a:r>
              <a:rPr lang="en-US" sz="1200" dirty="0" err="1">
                <a:solidFill>
                  <a:srgbClr val="223F6A"/>
                </a:solidFill>
                <a:latin typeface="Montserrat"/>
              </a:rPr>
              <a:t>nossos clientes </a:t>
            </a:r>
            <a:r>
              <a:rPr lang="en-US" sz="1200" dirty="0">
                <a:solidFill>
                  <a:srgbClr val="223F6A"/>
                </a:solidFill>
                <a:latin typeface="Montserrat"/>
              </a:rPr>
              <a:t>e a </a:t>
            </a:r>
            <a:r>
              <a:rPr lang="en-US" sz="1200" dirty="0" err="1">
                <a:solidFill>
                  <a:srgbClr val="223F6A"/>
                </a:solidFill>
                <a:latin typeface="Montserrat"/>
              </a:rPr>
              <a:t>confiança </a:t>
            </a:r>
            <a:r>
              <a:rPr lang="en-US" sz="1200" dirty="0">
                <a:solidFill>
                  <a:srgbClr val="223F6A"/>
                </a:solidFill>
                <a:latin typeface="Montserrat"/>
              </a:rPr>
              <a:t>de </a:t>
            </a:r>
            <a:r>
              <a:rPr lang="en-US" sz="1200" dirty="0" err="1">
                <a:solidFill>
                  <a:srgbClr val="223F6A"/>
                </a:solidFill>
                <a:latin typeface="Montserrat"/>
              </a:rPr>
              <a:t>contar </a:t>
            </a:r>
            <a:r>
              <a:rPr lang="en-US" sz="1200" dirty="0">
                <a:solidFill>
                  <a:srgbClr val="223F6A"/>
                </a:solidFill>
                <a:latin typeface="Montserrat"/>
              </a:rPr>
              <a:t>com </a:t>
            </a:r>
            <a:r>
              <a:rPr lang="en-US" sz="1200" dirty="0" err="1">
                <a:solidFill>
                  <a:srgbClr val="223F6A"/>
                </a:solidFill>
                <a:latin typeface="Montserrat"/>
              </a:rPr>
              <a:t>o apoio </a:t>
            </a:r>
            <a:r>
              <a:rPr lang="en-US" sz="1200" dirty="0">
                <a:solidFill>
                  <a:srgbClr val="223F6A"/>
                </a:solidFill>
                <a:latin typeface="Montserrat"/>
              </a:rPr>
              <a:t>de uma </a:t>
            </a:r>
            <a:r>
              <a:rPr lang="en-US" sz="1200" dirty="0" err="1">
                <a:solidFill>
                  <a:srgbClr val="223F6A"/>
                </a:solidFill>
                <a:latin typeface="Montserrat"/>
              </a:rPr>
              <a:t>equipe multidisciplinar nos permitem oferecer serviços </a:t>
            </a:r>
            <a:r>
              <a:rPr lang="en-US" sz="1200" dirty="0">
                <a:solidFill>
                  <a:srgbClr val="223F6A"/>
                </a:solidFill>
                <a:latin typeface="Montserrat"/>
              </a:rPr>
              <a:t>de </a:t>
            </a:r>
            <a:r>
              <a:rPr lang="en-US" sz="1200" dirty="0" err="1">
                <a:solidFill>
                  <a:srgbClr val="223F6A"/>
                </a:solidFill>
                <a:latin typeface="Montserrat"/>
              </a:rPr>
              <a:t>alta qualidade como empresa</a:t>
            </a:r>
            <a:r>
              <a:rPr lang="en-US" sz="1200" dirty="0">
                <a:solidFill>
                  <a:srgbClr val="223F6A"/>
                </a:solidFill>
                <a:latin typeface="Montserrat"/>
              </a:rPr>
              <a:t>.</a:t>
            </a:r>
          </a:p>
        </p:txBody>
      </p:sp>
      <p:sp>
        <p:nvSpPr>
          <p:cNvPr id="16" name="TextBox 16"/>
          <p:cNvSpPr txBox="1"/>
          <p:nvPr/>
        </p:nvSpPr>
        <p:spPr>
          <a:xfrm>
            <a:off x="407675" y="717900"/>
            <a:ext cx="3142589" cy="405056"/>
          </a:xfrm>
          <a:prstGeom prst="rect">
            <a:avLst/>
          </a:prstGeom>
        </p:spPr>
        <p:txBody>
          <a:bodyPr lIns="0" tIns="0" rIns="0" bIns="0" rtlCol="0" anchor="t">
            <a:spAutoFit/>
          </a:bodyPr>
          <a:lstStyle/>
          <a:p>
            <a:pPr>
              <a:lnSpc>
                <a:spcPts val="3399"/>
              </a:lnSpc>
              <a:spcBef>
                <a:spcPct val="0"/>
              </a:spcBef>
            </a:pPr>
            <a:r>
              <a:rPr lang="en-US" sz="2427" dirty="0">
                <a:solidFill>
                  <a:srgbClr val="29BBE3"/>
                </a:solidFill>
                <a:latin typeface="Montserrat ExtraBold" pitchFamily="2" charset="0"/>
              </a:rPr>
              <a:t>QUEM SOMOS?</a:t>
            </a:r>
          </a:p>
        </p:txBody>
      </p:sp>
      <p:sp>
        <p:nvSpPr>
          <p:cNvPr id="17" name="TextBox 17"/>
          <p:cNvSpPr txBox="1"/>
          <p:nvPr/>
        </p:nvSpPr>
        <p:spPr>
          <a:xfrm>
            <a:off x="407675" y="3269111"/>
            <a:ext cx="5468938" cy="833681"/>
          </a:xfrm>
          <a:prstGeom prst="rect">
            <a:avLst/>
          </a:prstGeom>
        </p:spPr>
        <p:txBody>
          <a:bodyPr lIns="0" tIns="0" rIns="0" bIns="0" rtlCol="0" anchor="t">
            <a:spAutoFit/>
          </a:bodyPr>
          <a:lstStyle/>
          <a:p>
            <a:pPr>
              <a:lnSpc>
                <a:spcPts val="3399"/>
              </a:lnSpc>
            </a:pPr>
            <a:r>
              <a:rPr lang="en-US" sz="2427" dirty="0">
                <a:solidFill>
                  <a:srgbClr val="29BBE3"/>
                </a:solidFill>
                <a:latin typeface="Montserrat ExtraBold" pitchFamily="2" charset="0"/>
              </a:rPr>
              <a:t>EMPRESA MEMBRO DO </a:t>
            </a:r>
          </a:p>
          <a:p>
            <a:pPr>
              <a:lnSpc>
                <a:spcPts val="3399"/>
              </a:lnSpc>
              <a:spcBef>
                <a:spcPct val="0"/>
              </a:spcBef>
            </a:pPr>
            <a:r>
              <a:rPr lang="en-US" sz="2427" dirty="0">
                <a:solidFill>
                  <a:srgbClr val="29BBE3"/>
                </a:solidFill>
                <a:latin typeface="Montserrat ExtraBold" pitchFamily="2" charset="0"/>
              </a:rPr>
              <a:t>GENEVA GROUP INTERNATIONAL</a:t>
            </a:r>
          </a:p>
        </p:txBody>
      </p:sp>
      <p:sp>
        <p:nvSpPr>
          <p:cNvPr id="18" name="TextBox 18"/>
          <p:cNvSpPr txBox="1"/>
          <p:nvPr/>
        </p:nvSpPr>
        <p:spPr>
          <a:xfrm>
            <a:off x="407675" y="7365917"/>
            <a:ext cx="5468938" cy="839910"/>
          </a:xfrm>
          <a:prstGeom prst="rect">
            <a:avLst/>
          </a:prstGeom>
        </p:spPr>
        <p:txBody>
          <a:bodyPr wrap="square" lIns="0" tIns="0" rIns="0" bIns="0" rtlCol="0" anchor="t">
            <a:spAutoFit/>
          </a:bodyPr>
          <a:lstStyle/>
          <a:p>
            <a:pPr>
              <a:lnSpc>
                <a:spcPts val="3399"/>
              </a:lnSpc>
              <a:spcBef>
                <a:spcPct val="0"/>
              </a:spcBef>
            </a:pPr>
            <a:r>
              <a:rPr lang="en-US" sz="2427" dirty="0">
                <a:solidFill>
                  <a:srgbClr val="29BBE3"/>
                </a:solidFill>
                <a:latin typeface="Montserrat ExtraBold" pitchFamily="2" charset="0"/>
              </a:rPr>
              <a:t>EMPRESA PARCEIRA DO TPC GROUP</a:t>
            </a:r>
          </a:p>
        </p:txBody>
      </p:sp>
      <p:sp>
        <p:nvSpPr>
          <p:cNvPr id="19" name="TextBox 19"/>
          <p:cNvSpPr txBox="1"/>
          <p:nvPr/>
        </p:nvSpPr>
        <p:spPr>
          <a:xfrm>
            <a:off x="389372" y="8278752"/>
            <a:ext cx="5377351" cy="1073564"/>
          </a:xfrm>
          <a:prstGeom prst="rect">
            <a:avLst/>
          </a:prstGeom>
        </p:spPr>
        <p:txBody>
          <a:bodyPr lIns="0" tIns="0" rIns="0" bIns="0" rtlCol="0" anchor="t">
            <a:spAutoFit/>
          </a:bodyPr>
          <a:lstStyle/>
          <a:p>
            <a:pPr marL="0" lvl="0" indent="0" algn="just">
              <a:lnSpc>
                <a:spcPts val="1680"/>
              </a:lnSpc>
              <a:spcBef>
                <a:spcPct val="0"/>
              </a:spcBef>
            </a:pPr>
            <a:r>
              <a:rPr lang="en-US" sz="1200" u="none" dirty="0">
                <a:solidFill>
                  <a:srgbClr val="223F6A"/>
                </a:solidFill>
                <a:latin typeface="Montserrat"/>
              </a:rPr>
              <a:t>O TPC Group é uma </a:t>
            </a:r>
            <a:r>
              <a:rPr lang="en-US" sz="1200" u="none" dirty="0" err="1">
                <a:solidFill>
                  <a:srgbClr val="223F6A"/>
                </a:solidFill>
                <a:latin typeface="Montserrat"/>
              </a:rPr>
              <a:t>empresa </a:t>
            </a:r>
            <a:r>
              <a:rPr lang="en-US" sz="1200" u="none" dirty="0">
                <a:solidFill>
                  <a:srgbClr val="223F6A"/>
                </a:solidFill>
                <a:latin typeface="Montserrat"/>
              </a:rPr>
              <a:t>global de </a:t>
            </a:r>
            <a:r>
              <a:rPr lang="en-US" sz="1200" u="none" dirty="0" err="1">
                <a:solidFill>
                  <a:srgbClr val="223F6A"/>
                </a:solidFill>
                <a:latin typeface="Montserrat"/>
              </a:rPr>
              <a:t>consultoria em Preços </a:t>
            </a:r>
            <a:r>
              <a:rPr lang="en-US" sz="1200" u="none" dirty="0">
                <a:solidFill>
                  <a:srgbClr val="223F6A"/>
                </a:solidFill>
                <a:latin typeface="Montserrat"/>
              </a:rPr>
              <a:t>de </a:t>
            </a:r>
            <a:r>
              <a:rPr lang="en-US" sz="1200" u="none" dirty="0" err="1">
                <a:solidFill>
                  <a:srgbClr val="223F6A"/>
                </a:solidFill>
                <a:latin typeface="Montserrat"/>
              </a:rPr>
              <a:t>Transferência </a:t>
            </a:r>
            <a:r>
              <a:rPr lang="en-US" sz="1200" u="none" dirty="0">
                <a:solidFill>
                  <a:srgbClr val="223F6A"/>
                </a:solidFill>
                <a:latin typeface="Montserrat"/>
              </a:rPr>
              <a:t>e </a:t>
            </a:r>
            <a:r>
              <a:rPr lang="en-US" sz="1200" u="none" dirty="0" err="1">
                <a:solidFill>
                  <a:srgbClr val="223F6A"/>
                </a:solidFill>
                <a:latin typeface="Montserrat"/>
              </a:rPr>
              <a:t>avaliações</a:t>
            </a:r>
            <a:r>
              <a:rPr lang="en-US" sz="1200" u="none" dirty="0">
                <a:solidFill>
                  <a:srgbClr val="223F6A"/>
                </a:solidFill>
                <a:latin typeface="Montserrat"/>
              </a:rPr>
              <a:t>, com </a:t>
            </a:r>
            <a:r>
              <a:rPr lang="en-US" sz="1200" u="none" dirty="0" err="1">
                <a:solidFill>
                  <a:srgbClr val="223F6A"/>
                </a:solidFill>
                <a:latin typeface="Montserrat"/>
              </a:rPr>
              <a:t>presença em</a:t>
            </a:r>
            <a:r>
              <a:rPr lang="en-US" sz="1200" u="none" dirty="0">
                <a:solidFill>
                  <a:srgbClr val="223F6A"/>
                </a:solidFill>
                <a:latin typeface="Montserrat"/>
              </a:rPr>
              <a:t> 20 </a:t>
            </a:r>
            <a:r>
              <a:rPr lang="en-US" sz="1200" u="none" dirty="0" err="1">
                <a:solidFill>
                  <a:srgbClr val="223F6A"/>
                </a:solidFill>
                <a:latin typeface="Montserrat"/>
              </a:rPr>
              <a:t>países</a:t>
            </a:r>
            <a:r>
              <a:rPr lang="en-US" sz="1200" u="none" dirty="0">
                <a:solidFill>
                  <a:srgbClr val="223F6A"/>
                </a:solidFill>
                <a:latin typeface="Montserrat"/>
              </a:rPr>
              <a:t>, </a:t>
            </a:r>
            <a:r>
              <a:rPr lang="en-US" sz="1200" u="none" dirty="0" err="1">
                <a:solidFill>
                  <a:srgbClr val="223F6A"/>
                </a:solidFill>
                <a:latin typeface="Montserrat"/>
              </a:rPr>
              <a:t>indicada </a:t>
            </a:r>
            <a:r>
              <a:rPr lang="en-US" sz="1200" u="none" dirty="0">
                <a:solidFill>
                  <a:srgbClr val="223F6A"/>
                </a:solidFill>
                <a:latin typeface="Montserrat"/>
              </a:rPr>
              <a:t>pela agência </a:t>
            </a:r>
            <a:r>
              <a:rPr lang="en-US" sz="1200" u="none" dirty="0" err="1">
                <a:solidFill>
                  <a:srgbClr val="223F6A"/>
                </a:solidFill>
                <a:latin typeface="Montserrat"/>
              </a:rPr>
              <a:t>de classificação </a:t>
            </a:r>
            <a:r>
              <a:rPr lang="en-US" sz="1200" u="none" dirty="0">
                <a:solidFill>
                  <a:srgbClr val="223F6A"/>
                </a:solidFill>
                <a:latin typeface="Montserrat"/>
              </a:rPr>
              <a:t>Leaders League </a:t>
            </a:r>
            <a:r>
              <a:rPr lang="en-US" sz="1200" u="none" dirty="0" err="1">
                <a:solidFill>
                  <a:srgbClr val="223F6A"/>
                </a:solidFill>
                <a:latin typeface="Montserrat"/>
              </a:rPr>
              <a:t>como </a:t>
            </a:r>
            <a:r>
              <a:rPr lang="en-US" sz="1200" u="none" dirty="0">
                <a:solidFill>
                  <a:srgbClr val="223F6A"/>
                </a:solidFill>
                <a:latin typeface="Montserrat"/>
              </a:rPr>
              <a:t>“Excellent Firm” 2025 </a:t>
            </a:r>
            <a:r>
              <a:rPr lang="en-US" sz="1200" u="none" dirty="0" err="1">
                <a:solidFill>
                  <a:srgbClr val="223F6A"/>
                </a:solidFill>
                <a:latin typeface="Montserrat"/>
              </a:rPr>
              <a:t>em </a:t>
            </a:r>
            <a:r>
              <a:rPr lang="en-US" sz="1200" u="none" dirty="0">
                <a:solidFill>
                  <a:srgbClr val="223F6A"/>
                </a:solidFill>
                <a:latin typeface="Montserrat"/>
              </a:rPr>
              <a:t>Preços de Transferência e </a:t>
            </a:r>
            <a:r>
              <a:rPr lang="en-US" sz="1200" u="none" dirty="0" err="1">
                <a:solidFill>
                  <a:srgbClr val="223F6A"/>
                </a:solidFill>
                <a:latin typeface="Montserrat"/>
              </a:rPr>
              <a:t>considerada </a:t>
            </a:r>
            <a:r>
              <a:rPr lang="en-US" sz="1200" u="none" dirty="0">
                <a:solidFill>
                  <a:srgbClr val="223F6A"/>
                </a:solidFill>
                <a:latin typeface="Montserrat"/>
              </a:rPr>
              <a:t>pela World TP </a:t>
            </a:r>
            <a:r>
              <a:rPr lang="en-US" sz="1200" u="none" dirty="0" err="1">
                <a:solidFill>
                  <a:srgbClr val="223F6A"/>
                </a:solidFill>
                <a:latin typeface="Montserrat"/>
              </a:rPr>
              <a:t>como uma empresa reconhecida </a:t>
            </a:r>
            <a:r>
              <a:rPr lang="en-US" sz="1200" u="none" dirty="0">
                <a:solidFill>
                  <a:srgbClr val="223F6A"/>
                </a:solidFill>
                <a:latin typeface="Montserrat"/>
              </a:rPr>
              <a:t>nos </a:t>
            </a:r>
            <a:r>
              <a:rPr lang="en-US" sz="1200" u="none" dirty="0" err="1">
                <a:solidFill>
                  <a:srgbClr val="223F6A"/>
                </a:solidFill>
                <a:latin typeface="Montserrat"/>
              </a:rPr>
              <a:t>países onde atuamos</a:t>
            </a:r>
            <a:r>
              <a:rPr lang="en-US" sz="1200" u="none" dirty="0">
                <a:solidFill>
                  <a:srgbClr val="223F6A"/>
                </a:solidFill>
                <a:latin typeface="Montserrat"/>
              </a:rPr>
              <a:t>.</a:t>
            </a:r>
          </a:p>
        </p:txBody>
      </p:sp>
      <p:grpSp>
        <p:nvGrpSpPr>
          <p:cNvPr id="20" name="Group 20"/>
          <p:cNvGrpSpPr/>
          <p:nvPr/>
        </p:nvGrpSpPr>
        <p:grpSpPr>
          <a:xfrm>
            <a:off x="0" y="-30900"/>
            <a:ext cx="7560000" cy="250625"/>
            <a:chOff x="0" y="0"/>
            <a:chExt cx="2709333" cy="78745"/>
          </a:xfrm>
        </p:grpSpPr>
        <p:sp>
          <p:nvSpPr>
            <p:cNvPr id="21" name="Freeform 21"/>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22" name="TextBox 22"/>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pic>
        <p:nvPicPr>
          <p:cNvPr id="26" name="Imagen 25">
            <a:extLst>
              <a:ext uri="{FF2B5EF4-FFF2-40B4-BE49-F238E27FC236}">
                <a16:creationId xmlns:a16="http://schemas.microsoft.com/office/drawing/2014/main" id="{1460910F-CDAF-4D0D-B5E8-C79ED6599FE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38941" y="9930055"/>
            <a:ext cx="2062621" cy="8059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Gráfico 29">
            <a:extLst>
              <a:ext uri="{FF2B5EF4-FFF2-40B4-BE49-F238E27FC236}">
                <a16:creationId xmlns:a16="http://schemas.microsoft.com/office/drawing/2014/main" id="{26B139DD-C729-4A12-8D3F-DF435DA072B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8215"/>
          <a:stretch/>
        </p:blipFill>
        <p:spPr>
          <a:xfrm>
            <a:off x="-35252" y="9943200"/>
            <a:ext cx="7623502" cy="805950"/>
          </a:xfrm>
          <a:prstGeom prst="rect">
            <a:avLst/>
          </a:prstGeom>
        </p:spPr>
      </p:pic>
      <p:grpSp>
        <p:nvGrpSpPr>
          <p:cNvPr id="5" name="Group 5"/>
          <p:cNvGrpSpPr/>
          <p:nvPr/>
        </p:nvGrpSpPr>
        <p:grpSpPr>
          <a:xfrm>
            <a:off x="6950053" y="10106294"/>
            <a:ext cx="415413" cy="415413"/>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s-PE"/>
            </a:p>
          </p:txBody>
        </p:sp>
        <p:sp>
          <p:nvSpPr>
            <p:cNvPr id="7" name="TextBox 7"/>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pic>
        <p:nvPicPr>
          <p:cNvPr id="8" name="Picture 8"/>
          <p:cNvPicPr>
            <a:picLocks noChangeAspect="1"/>
          </p:cNvPicPr>
          <p:nvPr/>
        </p:nvPicPr>
        <p:blipFill>
          <a:blip r:embed="rId4">
            <a:alphaModFix amt="75000"/>
          </a:blip>
          <a:srcRect l="37110" r="13391"/>
          <a:stretch>
            <a:fillRect/>
          </a:stretch>
        </p:blipFill>
        <p:spPr>
          <a:xfrm>
            <a:off x="0" y="0"/>
            <a:ext cx="7560000" cy="9736751"/>
          </a:xfrm>
          <a:prstGeom prst="rect">
            <a:avLst/>
          </a:prstGeom>
        </p:spPr>
      </p:pic>
      <p:grpSp>
        <p:nvGrpSpPr>
          <p:cNvPr id="9" name="Group 9"/>
          <p:cNvGrpSpPr/>
          <p:nvPr/>
        </p:nvGrpSpPr>
        <p:grpSpPr>
          <a:xfrm>
            <a:off x="391165" y="2347718"/>
            <a:ext cx="6666835" cy="6808981"/>
            <a:chOff x="0" y="0"/>
            <a:chExt cx="2504417" cy="663577"/>
          </a:xfrm>
        </p:grpSpPr>
        <p:sp>
          <p:nvSpPr>
            <p:cNvPr id="10" name="Freeform 10"/>
            <p:cNvSpPr/>
            <p:nvPr/>
          </p:nvSpPr>
          <p:spPr>
            <a:xfrm>
              <a:off x="0" y="0"/>
              <a:ext cx="2504417" cy="663577"/>
            </a:xfrm>
            <a:custGeom>
              <a:avLst/>
              <a:gdLst/>
              <a:ahLst/>
              <a:cxnLst/>
              <a:rect l="l" t="t" r="r" b="b"/>
              <a:pathLst>
                <a:path w="2504417" h="663577">
                  <a:moveTo>
                    <a:pt x="0" y="0"/>
                  </a:moveTo>
                  <a:lnTo>
                    <a:pt x="2504417" y="0"/>
                  </a:lnTo>
                  <a:lnTo>
                    <a:pt x="2504417" y="663577"/>
                  </a:lnTo>
                  <a:lnTo>
                    <a:pt x="0" y="663577"/>
                  </a:lnTo>
                  <a:close/>
                </a:path>
              </a:pathLst>
            </a:custGeom>
            <a:solidFill>
              <a:srgbClr val="FFFFFF"/>
            </a:solidFill>
            <a:ln w="9525">
              <a:solidFill>
                <a:srgbClr val="272E50"/>
              </a:solidFill>
            </a:ln>
          </p:spPr>
          <p:txBody>
            <a:bodyPr/>
            <a:lstStyle/>
            <a:p>
              <a:endParaRPr lang="es-PE"/>
            </a:p>
          </p:txBody>
        </p:sp>
        <p:sp>
          <p:nvSpPr>
            <p:cNvPr id="11" name="TextBox 11"/>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12" name="Group 12"/>
          <p:cNvGrpSpPr/>
          <p:nvPr/>
        </p:nvGrpSpPr>
        <p:grpSpPr>
          <a:xfrm>
            <a:off x="0" y="9723475"/>
            <a:ext cx="7560000" cy="219725"/>
            <a:chOff x="0" y="0"/>
            <a:chExt cx="2709333" cy="78745"/>
          </a:xfrm>
        </p:grpSpPr>
        <p:sp>
          <p:nvSpPr>
            <p:cNvPr id="13" name="Freeform 13"/>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14" name="TextBox 14"/>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pic>
        <p:nvPicPr>
          <p:cNvPr id="16" name="Picture 16" descr="Logotipo&#10;&#10;El contenido generado por IA puede ser incorrecto.">
            <a:hlinkClick r:id="rId5" tooltip="https://www.leadersleague.com/es/rankings/asesores-para-direcciones-financieras-auditores-asesores-financieros-clasificacion-2023-auditor-y-asesor-contables-peru"/>
          </p:cNvPr>
          <p:cNvPicPr>
            <a:picLocks noChangeAspect="1"/>
          </p:cNvPicPr>
          <p:nvPr/>
        </p:nvPicPr>
        <p:blipFill>
          <a:blip r:embed="rId6"/>
          <a:srcRect/>
          <a:stretch/>
        </p:blipFill>
        <p:spPr>
          <a:xfrm>
            <a:off x="5409674" y="3067003"/>
            <a:ext cx="1518124" cy="1525153"/>
          </a:xfrm>
          <a:prstGeom prst="rect">
            <a:avLst/>
          </a:prstGeom>
        </p:spPr>
      </p:pic>
      <p:grpSp>
        <p:nvGrpSpPr>
          <p:cNvPr id="17" name="Group 17"/>
          <p:cNvGrpSpPr/>
          <p:nvPr/>
        </p:nvGrpSpPr>
        <p:grpSpPr>
          <a:xfrm>
            <a:off x="0" y="0"/>
            <a:ext cx="7560000" cy="219725"/>
            <a:chOff x="0" y="0"/>
            <a:chExt cx="2709333" cy="78745"/>
          </a:xfrm>
        </p:grpSpPr>
        <p:sp>
          <p:nvSpPr>
            <p:cNvPr id="18" name="Freeform 18"/>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19" name="TextBox 19"/>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26" name="Group 26"/>
          <p:cNvGrpSpPr/>
          <p:nvPr/>
        </p:nvGrpSpPr>
        <p:grpSpPr>
          <a:xfrm rot="-5400000">
            <a:off x="3256989" y="-2559777"/>
            <a:ext cx="851488" cy="7365466"/>
            <a:chOff x="0" y="0"/>
            <a:chExt cx="660400" cy="5938990"/>
          </a:xfrm>
        </p:grpSpPr>
        <p:sp>
          <p:nvSpPr>
            <p:cNvPr id="27" name="Freeform 27"/>
            <p:cNvSpPr/>
            <p:nvPr/>
          </p:nvSpPr>
          <p:spPr>
            <a:xfrm>
              <a:off x="0" y="0"/>
              <a:ext cx="660400" cy="5938990"/>
            </a:xfrm>
            <a:custGeom>
              <a:avLst/>
              <a:gdLst/>
              <a:ahLst/>
              <a:cxnLst/>
              <a:rect l="l" t="t" r="r" b="b"/>
              <a:pathLst>
                <a:path w="660400" h="5938990">
                  <a:moveTo>
                    <a:pt x="220252" y="5919921"/>
                  </a:moveTo>
                  <a:cubicBezTo>
                    <a:pt x="254109" y="5931435"/>
                    <a:pt x="292600" y="5938990"/>
                    <a:pt x="330378" y="5938990"/>
                  </a:cubicBezTo>
                  <a:cubicBezTo>
                    <a:pt x="368157" y="5938990"/>
                    <a:pt x="404509" y="5932513"/>
                    <a:pt x="438009" y="5920999"/>
                  </a:cubicBezTo>
                  <a:cubicBezTo>
                    <a:pt x="438723" y="5920640"/>
                    <a:pt x="439435" y="5920640"/>
                    <a:pt x="440148" y="5920280"/>
                  </a:cubicBezTo>
                  <a:cubicBezTo>
                    <a:pt x="565955" y="5874225"/>
                    <a:pt x="658618" y="5752611"/>
                    <a:pt x="660400" y="5496621"/>
                  </a:cubicBezTo>
                  <a:lnTo>
                    <a:pt x="660400" y="0"/>
                  </a:lnTo>
                  <a:lnTo>
                    <a:pt x="0" y="0"/>
                  </a:lnTo>
                  <a:lnTo>
                    <a:pt x="0" y="5492542"/>
                  </a:lnTo>
                  <a:cubicBezTo>
                    <a:pt x="1782" y="5753330"/>
                    <a:pt x="93019" y="5874945"/>
                    <a:pt x="220252" y="5919921"/>
                  </a:cubicBezTo>
                  <a:close/>
                </a:path>
              </a:pathLst>
            </a:custGeom>
            <a:solidFill>
              <a:srgbClr val="FFFFFF"/>
            </a:solidFill>
          </p:spPr>
          <p:txBody>
            <a:bodyPr/>
            <a:lstStyle/>
            <a:p>
              <a:endParaRPr lang="es-PE"/>
            </a:p>
          </p:txBody>
        </p:sp>
        <p:sp>
          <p:nvSpPr>
            <p:cNvPr id="28" name="TextBox 28"/>
            <p:cNvSpPr txBox="1"/>
            <p:nvPr/>
          </p:nvSpPr>
          <p:spPr>
            <a:xfrm>
              <a:off x="0" y="-28575"/>
              <a:ext cx="660400" cy="714375"/>
            </a:xfrm>
            <a:prstGeom prst="rect">
              <a:avLst/>
            </a:prstGeom>
          </p:spPr>
          <p:txBody>
            <a:bodyPr lIns="50800" tIns="50800" rIns="50800" bIns="50800" rtlCol="0" anchor="ctr"/>
            <a:lstStyle/>
            <a:p>
              <a:pPr algn="ctr">
                <a:lnSpc>
                  <a:spcPts val="1960"/>
                </a:lnSpc>
              </a:pPr>
              <a:endParaRPr/>
            </a:p>
          </p:txBody>
        </p:sp>
      </p:grpSp>
      <p:sp>
        <p:nvSpPr>
          <p:cNvPr id="31" name="TextBox 31"/>
          <p:cNvSpPr txBox="1"/>
          <p:nvPr/>
        </p:nvSpPr>
        <p:spPr>
          <a:xfrm>
            <a:off x="7011976" y="10183016"/>
            <a:ext cx="291567" cy="252443"/>
          </a:xfrm>
          <a:prstGeom prst="rect">
            <a:avLst/>
          </a:prstGeom>
        </p:spPr>
        <p:txBody>
          <a:bodyPr lIns="0" tIns="0" rIns="0" bIns="0" rtlCol="0" anchor="t">
            <a:spAutoFit/>
          </a:bodyPr>
          <a:lstStyle/>
          <a:p>
            <a:pPr marL="0" lvl="0" indent="0" algn="l">
              <a:lnSpc>
                <a:spcPts val="2031"/>
              </a:lnSpc>
              <a:spcBef>
                <a:spcPct val="0"/>
              </a:spcBef>
            </a:pPr>
            <a:r>
              <a:rPr lang="en-US" sz="1599" u="none">
                <a:solidFill>
                  <a:srgbClr val="272E50"/>
                </a:solidFill>
                <a:latin typeface="Montserrat Bold"/>
              </a:rPr>
              <a:t>03</a:t>
            </a:r>
          </a:p>
        </p:txBody>
      </p:sp>
      <p:sp>
        <p:nvSpPr>
          <p:cNvPr id="32" name="TextBox 32"/>
          <p:cNvSpPr txBox="1"/>
          <p:nvPr/>
        </p:nvSpPr>
        <p:spPr>
          <a:xfrm>
            <a:off x="724506" y="2758009"/>
            <a:ext cx="4420984" cy="2381614"/>
          </a:xfrm>
          <a:prstGeom prst="rect">
            <a:avLst/>
          </a:prstGeom>
        </p:spPr>
        <p:txBody>
          <a:bodyPr wrap="square" lIns="0" tIns="0" rIns="0" bIns="0" rtlCol="0" anchor="t">
            <a:spAutoFit/>
          </a:bodyPr>
          <a:lstStyle/>
          <a:p>
            <a:pPr marL="0" lvl="0" indent="0" algn="just">
              <a:lnSpc>
                <a:spcPts val="1680"/>
              </a:lnSpc>
              <a:spcBef>
                <a:spcPct val="0"/>
              </a:spcBef>
            </a:pPr>
            <a:r>
              <a:rPr lang="en-US" sz="1200" u="none" dirty="0">
                <a:solidFill>
                  <a:srgbClr val="223F6A"/>
                </a:solidFill>
                <a:latin typeface="Montserrat"/>
              </a:rPr>
              <a:t>A Leaders League, </a:t>
            </a:r>
            <a:r>
              <a:rPr lang="en-US" sz="1200" u="none" dirty="0" err="1">
                <a:solidFill>
                  <a:srgbClr val="223F6A"/>
                </a:solidFill>
                <a:latin typeface="Montserrat"/>
              </a:rPr>
              <a:t>agência de classificação francesa</a:t>
            </a:r>
            <a:r>
              <a:rPr lang="en-US" sz="1200" u="none" dirty="0">
                <a:solidFill>
                  <a:srgbClr val="223F6A"/>
                </a:solidFill>
                <a:latin typeface="Montserrat"/>
              </a:rPr>
              <a:t>, </a:t>
            </a:r>
            <a:r>
              <a:rPr lang="en-US" sz="1200" u="none" dirty="0" err="1">
                <a:solidFill>
                  <a:srgbClr val="223F6A"/>
                </a:solidFill>
                <a:latin typeface="Montserrat"/>
              </a:rPr>
              <a:t>reconheceu </a:t>
            </a:r>
            <a:r>
              <a:rPr lang="en-US" sz="1200" u="none" dirty="0">
                <a:solidFill>
                  <a:srgbClr val="223F6A"/>
                </a:solidFill>
                <a:latin typeface="Montserrat"/>
              </a:rPr>
              <a:t>a VAG Global </a:t>
            </a:r>
            <a:r>
              <a:rPr lang="en-US" sz="1200" u="none" dirty="0" err="1">
                <a:solidFill>
                  <a:srgbClr val="223F6A"/>
                </a:solidFill>
                <a:latin typeface="Montserrat"/>
              </a:rPr>
              <a:t>em seu </a:t>
            </a:r>
            <a:r>
              <a:rPr lang="en-US" sz="1200" u="none" dirty="0">
                <a:solidFill>
                  <a:srgbClr val="223F6A"/>
                </a:solidFill>
                <a:latin typeface="Montserrat"/>
              </a:rPr>
              <a:t>Ranking</a:t>
            </a:r>
            <a:r>
              <a:rPr lang="en-US" sz="1200" dirty="0">
                <a:solidFill>
                  <a:srgbClr val="223F6A"/>
                </a:solidFill>
                <a:latin typeface="Montserrat"/>
              </a:rPr>
              <a:t> 2026 </a:t>
            </a:r>
            <a:r>
              <a:rPr lang="en-US" sz="1200" u="none" dirty="0" err="1">
                <a:solidFill>
                  <a:srgbClr val="223F6A"/>
                </a:solidFill>
                <a:latin typeface="Montserrat"/>
              </a:rPr>
              <a:t>como uma </a:t>
            </a:r>
            <a:r>
              <a:rPr lang="en-US" sz="1200" u="none" dirty="0">
                <a:solidFill>
                  <a:srgbClr val="223F6A"/>
                </a:solidFill>
                <a:latin typeface="Montserrat"/>
              </a:rPr>
              <a:t>das </a:t>
            </a:r>
            <a:r>
              <a:rPr lang="en-US" sz="1200" u="none" dirty="0" err="1">
                <a:solidFill>
                  <a:srgbClr val="223F6A"/>
                </a:solidFill>
                <a:latin typeface="Montserrat"/>
              </a:rPr>
              <a:t>melhores empresas de consultoria</a:t>
            </a:r>
            <a:r>
              <a:rPr lang="en-US" sz="1200" u="none" dirty="0">
                <a:solidFill>
                  <a:srgbClr val="223F6A"/>
                </a:solidFill>
                <a:latin typeface="Montserrat"/>
              </a:rPr>
              <a:t>, </a:t>
            </a:r>
            <a:r>
              <a:rPr lang="en-US" sz="1200" u="none" dirty="0" err="1">
                <a:solidFill>
                  <a:srgbClr val="223F6A"/>
                </a:solidFill>
                <a:latin typeface="Montserrat"/>
              </a:rPr>
              <a:t>classificando-a na categoria </a:t>
            </a:r>
            <a:r>
              <a:rPr lang="en-US" sz="1200" u="none" dirty="0" err="1">
                <a:solidFill>
                  <a:srgbClr val="223F6A"/>
                </a:solidFill>
                <a:latin typeface="Montserrat Bold"/>
              </a:rPr>
              <a:t>“Altamente </a:t>
            </a:r>
            <a:r>
              <a:rPr lang="en-US" sz="1200" u="none" dirty="0">
                <a:solidFill>
                  <a:srgbClr val="223F6A"/>
                </a:solidFill>
                <a:latin typeface="Montserrat Bold"/>
              </a:rPr>
              <a:t>Recomendada” </a:t>
            </a:r>
            <a:r>
              <a:rPr lang="en-US" sz="1200" u="none" dirty="0" err="1">
                <a:solidFill>
                  <a:srgbClr val="223F6A"/>
                </a:solidFill>
                <a:latin typeface="Montserrat"/>
              </a:rPr>
              <a:t>na seção </a:t>
            </a:r>
            <a:r>
              <a:rPr lang="en-US" sz="1200" u="none" dirty="0">
                <a:solidFill>
                  <a:srgbClr val="223F6A"/>
                </a:solidFill>
                <a:latin typeface="Montserrat"/>
              </a:rPr>
              <a:t>“Auditores e </a:t>
            </a:r>
            <a:r>
              <a:rPr lang="en-US" sz="1200" u="none" dirty="0" err="1">
                <a:solidFill>
                  <a:srgbClr val="223F6A"/>
                </a:solidFill>
                <a:latin typeface="Montserrat"/>
              </a:rPr>
              <a:t>Consultores Financeiros</a:t>
            </a:r>
            <a:r>
              <a:rPr lang="en-US" sz="1200" u="none" dirty="0">
                <a:solidFill>
                  <a:srgbClr val="223F6A"/>
                </a:solidFill>
                <a:latin typeface="Montserrat"/>
              </a:rPr>
              <a:t>”. </a:t>
            </a:r>
            <a:endParaRPr lang="en-US" sz="1200" dirty="0">
              <a:solidFill>
                <a:srgbClr val="223F6A"/>
              </a:solidFill>
              <a:latin typeface="Montserrat"/>
            </a:endParaRPr>
          </a:p>
          <a:p>
            <a:pPr marL="0" lvl="0" indent="0" algn="just">
              <a:lnSpc>
                <a:spcPts val="1680"/>
              </a:lnSpc>
              <a:spcBef>
                <a:spcPct val="0"/>
              </a:spcBef>
            </a:pPr>
            <a:endParaRPr lang="en-US" sz="1200" u="none" dirty="0">
              <a:solidFill>
                <a:srgbClr val="223F6A"/>
              </a:solidFill>
              <a:latin typeface="Montserrat"/>
            </a:endParaRPr>
          </a:p>
          <a:p>
            <a:pPr marL="0" lvl="0" indent="0" algn="just">
              <a:lnSpc>
                <a:spcPts val="1680"/>
              </a:lnSpc>
              <a:spcBef>
                <a:spcPct val="0"/>
              </a:spcBef>
            </a:pPr>
            <a:r>
              <a:rPr lang="en-US" sz="1200" u="none">
                <a:solidFill>
                  <a:srgbClr val="223F6A"/>
                </a:solidFill>
                <a:latin typeface="Montserrat"/>
              </a:rPr>
              <a:t>No link</a:t>
            </a:r>
            <a:r>
              <a:rPr lang="en-US" sz="1200" u="none" err="1">
                <a:solidFill>
                  <a:srgbClr val="223F6A"/>
                </a:solidFill>
                <a:latin typeface="Montserrat"/>
              </a:rPr>
              <a:t> a seguir</a:t>
            </a:r>
            <a:r>
              <a:rPr lang="en-US" sz="1200" u="none">
                <a:solidFill>
                  <a:srgbClr val="223F6A"/>
                </a:solidFill>
                <a:latin typeface="Montserrat"/>
              </a:rPr>
              <a:t>, é </a:t>
            </a:r>
            <a:r>
              <a:rPr lang="en-US" sz="1200" u="none" err="1">
                <a:solidFill>
                  <a:srgbClr val="223F6A"/>
                </a:solidFill>
                <a:latin typeface="Montserrat"/>
              </a:rPr>
              <a:t>possível consultar o </a:t>
            </a:r>
            <a:r>
              <a:rPr lang="en-US" sz="1200" u="none">
                <a:solidFill>
                  <a:srgbClr val="223F6A"/>
                </a:solidFill>
                <a:latin typeface="Montserrat"/>
              </a:rPr>
              <a:t>ranking:</a:t>
            </a:r>
            <a:r>
              <a:rPr lang="en-US" sz="1200" dirty="0">
                <a:solidFill>
                  <a:srgbClr val="223F6A"/>
                </a:solidFill>
                <a:latin typeface="Montserrat"/>
                <a:ea typeface="+mn-lt"/>
                <a:cs typeface="+mn-lt"/>
                <a:hlinkClick r:id="rId7"/>
              </a:rPr>
              <a:t> https://www.leadersleague.com/en/rankings/consulting-services-financial-and-administration-auditors-and-financial-advisors-auditing-and-accounting-firms-peru-2026</a:t>
            </a:r>
            <a:endParaRPr lang="en-US" sz="1200" u="none" dirty="0">
              <a:solidFill>
                <a:srgbClr val="223F6A"/>
              </a:solidFill>
              <a:latin typeface="Montserrat"/>
              <a:ea typeface="+mn-lt"/>
              <a:cs typeface="+mn-lt"/>
              <a:hlinkClick r:id="rId7"/>
            </a:endParaRPr>
          </a:p>
        </p:txBody>
      </p:sp>
      <p:sp>
        <p:nvSpPr>
          <p:cNvPr id="33" name="TextBox 33"/>
          <p:cNvSpPr txBox="1"/>
          <p:nvPr/>
        </p:nvSpPr>
        <p:spPr>
          <a:xfrm>
            <a:off x="273050" y="901378"/>
            <a:ext cx="6624202" cy="405056"/>
          </a:xfrm>
          <a:prstGeom prst="rect">
            <a:avLst/>
          </a:prstGeom>
        </p:spPr>
        <p:txBody>
          <a:bodyPr lIns="0" tIns="0" rIns="0" bIns="0" rtlCol="0" anchor="t">
            <a:spAutoFit/>
          </a:bodyPr>
          <a:lstStyle/>
          <a:p>
            <a:pPr algn="ctr">
              <a:lnSpc>
                <a:spcPts val="3399"/>
              </a:lnSpc>
              <a:spcBef>
                <a:spcPct val="0"/>
              </a:spcBef>
            </a:pPr>
            <a:r>
              <a:rPr lang="en-US" sz="2427" dirty="0">
                <a:solidFill>
                  <a:srgbClr val="29BBE3"/>
                </a:solidFill>
                <a:latin typeface="Montserrat ExtraBold" pitchFamily="2" charset="0"/>
              </a:rPr>
              <a:t>RECONHECIMENTOS INTERNACIONAIS</a:t>
            </a:r>
          </a:p>
        </p:txBody>
      </p:sp>
      <p:pic>
        <p:nvPicPr>
          <p:cNvPr id="21" name="Imagen 20">
            <a:extLst>
              <a:ext uri="{FF2B5EF4-FFF2-40B4-BE49-F238E27FC236}">
                <a16:creationId xmlns:a16="http://schemas.microsoft.com/office/drawing/2014/main" id="{ADCCEBAC-9FBB-4C1A-B658-81F08D9C028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11867" y="7693333"/>
            <a:ext cx="4876621" cy="876268"/>
          </a:xfrm>
          <a:prstGeom prst="rect">
            <a:avLst/>
          </a:prstGeom>
        </p:spPr>
      </p:pic>
      <p:sp>
        <p:nvSpPr>
          <p:cNvPr id="29" name="CuadroTexto 28">
            <a:extLst>
              <a:ext uri="{FF2B5EF4-FFF2-40B4-BE49-F238E27FC236}">
                <a16:creationId xmlns:a16="http://schemas.microsoft.com/office/drawing/2014/main" id="{A0D1DC9B-B849-4082-A120-2CC5BCE17E95}"/>
              </a:ext>
            </a:extLst>
          </p:cNvPr>
          <p:cNvSpPr txBox="1"/>
          <p:nvPr/>
        </p:nvSpPr>
        <p:spPr>
          <a:xfrm>
            <a:off x="727474" y="5341434"/>
            <a:ext cx="5951196" cy="2163606"/>
          </a:xfrm>
          <a:prstGeom prst="rect">
            <a:avLst/>
          </a:prstGeom>
        </p:spPr>
        <p:txBody>
          <a:bodyPr wrap="square" lIns="0" tIns="0" rIns="0" bIns="0" rtlCol="0" anchor="t">
            <a:spAutoFit/>
          </a:bodyPr>
          <a:lstStyle>
            <a:defPPr>
              <a:defRPr lang="en-US"/>
            </a:defPPr>
            <a:lvl1pPr lvl="0" indent="0" algn="just">
              <a:lnSpc>
                <a:spcPts val="1680"/>
              </a:lnSpc>
              <a:spcBef>
                <a:spcPct val="0"/>
              </a:spcBef>
              <a:defRPr sz="1200" u="none">
                <a:solidFill>
                  <a:srgbClr val="223F6A"/>
                </a:solidFill>
                <a:latin typeface="Montserrat"/>
              </a:defRPr>
            </a:lvl1pPr>
          </a:lstStyle>
          <a:p>
            <a:r>
              <a:rPr lang="es-ES" dirty="0"/>
              <a:t>Na VAG Global, reafirmamos nosso compromisso com os mais altos padrões de qualidade profissional ao sermos membros do </a:t>
            </a:r>
            <a:r>
              <a:rPr lang="es-ES" dirty="0" err="1"/>
              <a:t>Forum of Firms</a:t>
            </a:r>
            <a:r>
              <a:rPr lang="es-ES" dirty="0"/>
              <a:t>, uma associação internacional que reúne redes de empresas de auditoria que promovem práticas globais consistentes e de alta qualidade em auditorias transfronteiriças.</a:t>
            </a:r>
          </a:p>
          <a:p>
            <a:endParaRPr lang="es-ES" dirty="0"/>
          </a:p>
          <a:p>
            <a:r>
              <a:rPr lang="es-ES" dirty="0"/>
              <a:t>Fazer parte dessa prestigiada organização, apoiada pela International </a:t>
            </a:r>
            <a:r>
              <a:rPr lang="es-ES" dirty="0" err="1"/>
              <a:t>Federation of Accountants </a:t>
            </a:r>
            <a:r>
              <a:rPr lang="es-ES" dirty="0"/>
              <a:t>(IFAC), garante que nossas metodologias, processos e revisões de qualidade estejam alinhados com os princípios internacionais de auditoria e ética profissional.</a:t>
            </a:r>
          </a:p>
        </p:txBody>
      </p:sp>
      <p:pic>
        <p:nvPicPr>
          <p:cNvPr id="35" name="Imagen 34">
            <a:extLst>
              <a:ext uri="{FF2B5EF4-FFF2-40B4-BE49-F238E27FC236}">
                <a16:creationId xmlns:a16="http://schemas.microsoft.com/office/drawing/2014/main" id="{B41D3412-9AC7-4239-B0E7-CAFB09B7E72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238941" y="9930055"/>
            <a:ext cx="2062621" cy="8059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Gráfico 56">
            <a:extLst>
              <a:ext uri="{FF2B5EF4-FFF2-40B4-BE49-F238E27FC236}">
                <a16:creationId xmlns:a16="http://schemas.microsoft.com/office/drawing/2014/main" id="{0F12DB8C-EBDC-459B-B10B-E8D7E14E51E9}"/>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8215"/>
          <a:stretch/>
        </p:blipFill>
        <p:spPr>
          <a:xfrm>
            <a:off x="-35252" y="9943200"/>
            <a:ext cx="7623502" cy="805950"/>
          </a:xfrm>
          <a:prstGeom prst="rect">
            <a:avLst/>
          </a:prstGeom>
        </p:spPr>
      </p:pic>
      <p:grpSp>
        <p:nvGrpSpPr>
          <p:cNvPr id="5" name="Group 5"/>
          <p:cNvGrpSpPr/>
          <p:nvPr/>
        </p:nvGrpSpPr>
        <p:grpSpPr>
          <a:xfrm>
            <a:off x="0" y="9723475"/>
            <a:ext cx="7560000" cy="219725"/>
            <a:chOff x="0" y="0"/>
            <a:chExt cx="2709333" cy="78745"/>
          </a:xfrm>
        </p:grpSpPr>
        <p:sp>
          <p:nvSpPr>
            <p:cNvPr id="6" name="Freeform 6"/>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pic>
        <p:nvPicPr>
          <p:cNvPr id="9" name="Picture 9"/>
          <p:cNvPicPr>
            <a:picLocks noChangeAspect="1"/>
          </p:cNvPicPr>
          <p:nvPr/>
        </p:nvPicPr>
        <p:blipFill>
          <a:blip r:embed="rId4">
            <a:alphaModFix amt="9999"/>
          </a:blip>
          <a:srcRect l="15873" r="9421"/>
          <a:stretch>
            <a:fillRect/>
          </a:stretch>
        </p:blipFill>
        <p:spPr>
          <a:xfrm>
            <a:off x="0" y="0"/>
            <a:ext cx="7560000" cy="9723475"/>
          </a:xfrm>
          <a:prstGeom prst="rect">
            <a:avLst/>
          </a:prstGeom>
        </p:spPr>
      </p:pic>
      <p:grpSp>
        <p:nvGrpSpPr>
          <p:cNvPr id="10" name="Group 10"/>
          <p:cNvGrpSpPr/>
          <p:nvPr/>
        </p:nvGrpSpPr>
        <p:grpSpPr>
          <a:xfrm>
            <a:off x="1062014" y="2742304"/>
            <a:ext cx="5164602" cy="4976027"/>
            <a:chOff x="0" y="0"/>
            <a:chExt cx="6886136" cy="6634703"/>
          </a:xfrm>
        </p:grpSpPr>
        <p:sp>
          <p:nvSpPr>
            <p:cNvPr id="11" name="TextBox 11"/>
            <p:cNvSpPr txBox="1"/>
            <p:nvPr/>
          </p:nvSpPr>
          <p:spPr>
            <a:xfrm>
              <a:off x="5206144" y="67664"/>
              <a:ext cx="450988" cy="446850"/>
            </a:xfrm>
            <a:prstGeom prst="rect">
              <a:avLst/>
            </a:prstGeom>
          </p:spPr>
          <p:txBody>
            <a:bodyPr lIns="0" tIns="0" rIns="0" bIns="0" rtlCol="0" anchor="t">
              <a:spAutoFit/>
            </a:bodyPr>
            <a:lstStyle/>
            <a:p>
              <a:pPr algn="ctr">
                <a:lnSpc>
                  <a:spcPts val="1341"/>
                </a:lnSpc>
              </a:pPr>
              <a:r>
                <a:rPr lang="en-US" sz="958">
                  <a:solidFill>
                    <a:srgbClr val="FFFFFF"/>
                  </a:solidFill>
                  <a:latin typeface="Arimo"/>
                </a:rPr>
                <a:t>Item 1</a:t>
              </a:r>
            </a:p>
            <a:p>
              <a:pPr algn="ctr">
                <a:lnSpc>
                  <a:spcPts val="1341"/>
                </a:lnSpc>
              </a:pPr>
              <a:r>
                <a:rPr lang="en-US" sz="958">
                  <a:solidFill>
                    <a:srgbClr val="FFFFFF"/>
                  </a:solidFill>
                  <a:latin typeface="Arimo"/>
                </a:rPr>
                <a:t>20%</a:t>
              </a:r>
            </a:p>
          </p:txBody>
        </p:sp>
        <p:sp>
          <p:nvSpPr>
            <p:cNvPr id="12" name="TextBox 12"/>
            <p:cNvSpPr txBox="1"/>
            <p:nvPr/>
          </p:nvSpPr>
          <p:spPr>
            <a:xfrm>
              <a:off x="6435148" y="3850148"/>
              <a:ext cx="450988" cy="446850"/>
            </a:xfrm>
            <a:prstGeom prst="rect">
              <a:avLst/>
            </a:prstGeom>
          </p:spPr>
          <p:txBody>
            <a:bodyPr lIns="0" tIns="0" rIns="0" bIns="0" rtlCol="0" anchor="t">
              <a:spAutoFit/>
            </a:bodyPr>
            <a:lstStyle/>
            <a:p>
              <a:pPr algn="ctr">
                <a:lnSpc>
                  <a:spcPts val="1341"/>
                </a:lnSpc>
              </a:pPr>
              <a:r>
                <a:rPr lang="en-US" sz="958">
                  <a:solidFill>
                    <a:srgbClr val="FFFFFF"/>
                  </a:solidFill>
                  <a:latin typeface="Arimo"/>
                </a:rPr>
                <a:t>Item 2</a:t>
              </a:r>
            </a:p>
            <a:p>
              <a:pPr algn="ctr">
                <a:lnSpc>
                  <a:spcPts val="1341"/>
                </a:lnSpc>
              </a:pPr>
              <a:r>
                <a:rPr lang="en-US" sz="958">
                  <a:solidFill>
                    <a:srgbClr val="FFFFFF"/>
                  </a:solidFill>
                  <a:latin typeface="Arimo"/>
                </a:rPr>
                <a:t>20%</a:t>
              </a:r>
            </a:p>
          </p:txBody>
        </p:sp>
        <p:sp>
          <p:nvSpPr>
            <p:cNvPr id="13" name="TextBox 13"/>
            <p:cNvSpPr txBox="1"/>
            <p:nvPr/>
          </p:nvSpPr>
          <p:spPr>
            <a:xfrm>
              <a:off x="3217574" y="6187853"/>
              <a:ext cx="450988" cy="446850"/>
            </a:xfrm>
            <a:prstGeom prst="rect">
              <a:avLst/>
            </a:prstGeom>
          </p:spPr>
          <p:txBody>
            <a:bodyPr lIns="0" tIns="0" rIns="0" bIns="0" rtlCol="0" anchor="t">
              <a:spAutoFit/>
            </a:bodyPr>
            <a:lstStyle/>
            <a:p>
              <a:pPr algn="ctr">
                <a:lnSpc>
                  <a:spcPts val="1341"/>
                </a:lnSpc>
              </a:pPr>
              <a:r>
                <a:rPr lang="en-US" sz="958">
                  <a:solidFill>
                    <a:srgbClr val="FFFFFF"/>
                  </a:solidFill>
                  <a:latin typeface="Arimo"/>
                </a:rPr>
                <a:t>Item 3</a:t>
              </a:r>
            </a:p>
            <a:p>
              <a:pPr algn="ctr">
                <a:lnSpc>
                  <a:spcPts val="1341"/>
                </a:lnSpc>
              </a:pPr>
              <a:r>
                <a:rPr lang="en-US" sz="958">
                  <a:solidFill>
                    <a:srgbClr val="FFFFFF"/>
                  </a:solidFill>
                  <a:latin typeface="Arimo"/>
                </a:rPr>
                <a:t>20%</a:t>
              </a:r>
            </a:p>
          </p:txBody>
        </p:sp>
        <p:sp>
          <p:nvSpPr>
            <p:cNvPr id="14" name="TextBox 14"/>
            <p:cNvSpPr txBox="1"/>
            <p:nvPr/>
          </p:nvSpPr>
          <p:spPr>
            <a:xfrm>
              <a:off x="0" y="3850148"/>
              <a:ext cx="450988" cy="446850"/>
            </a:xfrm>
            <a:prstGeom prst="rect">
              <a:avLst/>
            </a:prstGeom>
          </p:spPr>
          <p:txBody>
            <a:bodyPr lIns="0" tIns="0" rIns="0" bIns="0" rtlCol="0" anchor="t">
              <a:spAutoFit/>
            </a:bodyPr>
            <a:lstStyle/>
            <a:p>
              <a:pPr algn="ctr">
                <a:lnSpc>
                  <a:spcPts val="1341"/>
                </a:lnSpc>
              </a:pPr>
              <a:r>
                <a:rPr lang="en-US" sz="958">
                  <a:solidFill>
                    <a:srgbClr val="FFFFFF"/>
                  </a:solidFill>
                  <a:latin typeface="Arimo"/>
                </a:rPr>
                <a:t>Item 4</a:t>
              </a:r>
            </a:p>
            <a:p>
              <a:pPr algn="ctr">
                <a:lnSpc>
                  <a:spcPts val="1341"/>
                </a:lnSpc>
              </a:pPr>
              <a:r>
                <a:rPr lang="en-US" sz="958">
                  <a:solidFill>
                    <a:srgbClr val="FFFFFF"/>
                  </a:solidFill>
                  <a:latin typeface="Arimo"/>
                </a:rPr>
                <a:t>20%</a:t>
              </a:r>
            </a:p>
          </p:txBody>
        </p:sp>
        <p:sp>
          <p:nvSpPr>
            <p:cNvPr id="15" name="TextBox 15"/>
            <p:cNvSpPr txBox="1"/>
            <p:nvPr/>
          </p:nvSpPr>
          <p:spPr>
            <a:xfrm>
              <a:off x="1229004" y="67664"/>
              <a:ext cx="450988" cy="446850"/>
            </a:xfrm>
            <a:prstGeom prst="rect">
              <a:avLst/>
            </a:prstGeom>
          </p:spPr>
          <p:txBody>
            <a:bodyPr lIns="0" tIns="0" rIns="0" bIns="0" rtlCol="0" anchor="t">
              <a:spAutoFit/>
            </a:bodyPr>
            <a:lstStyle/>
            <a:p>
              <a:pPr algn="ctr">
                <a:lnSpc>
                  <a:spcPts val="1341"/>
                </a:lnSpc>
              </a:pPr>
              <a:r>
                <a:rPr lang="en-US" sz="958">
                  <a:solidFill>
                    <a:srgbClr val="FFFFFF"/>
                  </a:solidFill>
                  <a:latin typeface="Arimo"/>
                </a:rPr>
                <a:t>Item 5</a:t>
              </a:r>
            </a:p>
            <a:p>
              <a:pPr algn="ctr">
                <a:lnSpc>
                  <a:spcPts val="1341"/>
                </a:lnSpc>
              </a:pPr>
              <a:r>
                <a:rPr lang="en-US" sz="958">
                  <a:solidFill>
                    <a:srgbClr val="FFFFFF"/>
                  </a:solidFill>
                  <a:latin typeface="Arimo"/>
                </a:rPr>
                <a:t>20%</a:t>
              </a:r>
            </a:p>
          </p:txBody>
        </p:sp>
        <p:grpSp>
          <p:nvGrpSpPr>
            <p:cNvPr id="16" name="Group 16"/>
            <p:cNvGrpSpPr>
              <a:grpSpLocks noChangeAspect="1"/>
            </p:cNvGrpSpPr>
            <p:nvPr/>
          </p:nvGrpSpPr>
          <p:grpSpPr>
            <a:xfrm>
              <a:off x="400660" y="0"/>
              <a:ext cx="6084815" cy="6084815"/>
              <a:chOff x="0" y="0"/>
              <a:chExt cx="2540000" cy="2540000"/>
            </a:xfrm>
          </p:grpSpPr>
          <p:sp>
            <p:nvSpPr>
              <p:cNvPr id="17" name="Freeform 17"/>
              <p:cNvSpPr/>
              <p:nvPr/>
            </p:nvSpPr>
            <p:spPr>
              <a:xfrm>
                <a:off x="1270000" y="0"/>
                <a:ext cx="1225947" cy="1270000"/>
              </a:xfrm>
              <a:custGeom>
                <a:avLst/>
                <a:gdLst/>
                <a:ahLst/>
                <a:cxnLst/>
                <a:rect l="l" t="t" r="r" b="b"/>
                <a:pathLst>
                  <a:path w="1225947" h="1270000">
                    <a:moveTo>
                      <a:pt x="0" y="0"/>
                    </a:moveTo>
                    <a:cubicBezTo>
                      <a:pt x="573695" y="0"/>
                      <a:pt x="1076156" y="384611"/>
                      <a:pt x="1225947" y="938406"/>
                    </a:cubicBezTo>
                    <a:lnTo>
                      <a:pt x="0" y="1270000"/>
                    </a:lnTo>
                    <a:close/>
                  </a:path>
                </a:pathLst>
              </a:custGeom>
              <a:solidFill>
                <a:srgbClr val="3EDAD8"/>
              </a:solidFill>
            </p:spPr>
            <p:txBody>
              <a:bodyPr/>
              <a:lstStyle/>
              <a:p>
                <a:endParaRPr lang="es-PE"/>
              </a:p>
            </p:txBody>
          </p:sp>
          <p:sp>
            <p:nvSpPr>
              <p:cNvPr id="18" name="Freeform 18"/>
              <p:cNvSpPr/>
              <p:nvPr/>
            </p:nvSpPr>
            <p:spPr>
              <a:xfrm>
                <a:off x="1270000" y="877548"/>
                <a:ext cx="1385123" cy="1455928"/>
              </a:xfrm>
              <a:custGeom>
                <a:avLst/>
                <a:gdLst/>
                <a:ahLst/>
                <a:cxnLst/>
                <a:rect l="l" t="t" r="r" b="b"/>
                <a:pathLst>
                  <a:path w="1385123" h="1455928">
                    <a:moveTo>
                      <a:pt x="1207842" y="0"/>
                    </a:moveTo>
                    <a:cubicBezTo>
                      <a:pt x="1385123" y="545617"/>
                      <a:pt x="1174606" y="1142337"/>
                      <a:pt x="694203" y="1455928"/>
                    </a:cubicBezTo>
                    <a:lnTo>
                      <a:pt x="0" y="392452"/>
                    </a:lnTo>
                    <a:close/>
                  </a:path>
                </a:pathLst>
              </a:custGeom>
              <a:solidFill>
                <a:srgbClr val="00AECA"/>
              </a:solidFill>
            </p:spPr>
            <p:txBody>
              <a:bodyPr/>
              <a:lstStyle/>
              <a:p>
                <a:endParaRPr lang="es-PE"/>
              </a:p>
            </p:txBody>
          </p:sp>
          <p:sp>
            <p:nvSpPr>
              <p:cNvPr id="19" name="Freeform 19"/>
              <p:cNvSpPr/>
              <p:nvPr/>
            </p:nvSpPr>
            <p:spPr>
              <a:xfrm>
                <a:off x="473094" y="1270000"/>
                <a:ext cx="1543393" cy="1364661"/>
              </a:xfrm>
              <a:custGeom>
                <a:avLst/>
                <a:gdLst/>
                <a:ahLst/>
                <a:cxnLst/>
                <a:rect l="l" t="t" r="r" b="b"/>
                <a:pathLst>
                  <a:path w="1543393" h="1364661">
                    <a:moveTo>
                      <a:pt x="1543393" y="1027452"/>
                    </a:moveTo>
                    <a:cubicBezTo>
                      <a:pt x="1079264" y="1364661"/>
                      <a:pt x="446696" y="1348844"/>
                      <a:pt x="0" y="988859"/>
                    </a:cubicBezTo>
                    <a:lnTo>
                      <a:pt x="796906" y="0"/>
                    </a:lnTo>
                    <a:close/>
                  </a:path>
                </a:pathLst>
              </a:custGeom>
              <a:solidFill>
                <a:srgbClr val="0081B4"/>
              </a:solidFill>
            </p:spPr>
            <p:txBody>
              <a:bodyPr/>
              <a:lstStyle/>
              <a:p>
                <a:endParaRPr lang="es-PE"/>
              </a:p>
            </p:txBody>
          </p:sp>
          <p:sp>
            <p:nvSpPr>
              <p:cNvPr id="20" name="Freeform 20"/>
              <p:cNvSpPr/>
              <p:nvPr/>
            </p:nvSpPr>
            <p:spPr>
              <a:xfrm>
                <a:off x="-121047" y="817672"/>
                <a:ext cx="1391047" cy="1479780"/>
              </a:xfrm>
              <a:custGeom>
                <a:avLst/>
                <a:gdLst/>
                <a:ahLst/>
                <a:cxnLst/>
                <a:rect l="l" t="t" r="r" b="b"/>
                <a:pathLst>
                  <a:path w="1391047" h="1479780">
                    <a:moveTo>
                      <a:pt x="644560" y="1479780"/>
                    </a:moveTo>
                    <a:cubicBezTo>
                      <a:pt x="180430" y="1142570"/>
                      <a:pt x="0" y="536074"/>
                      <a:pt x="204329" y="0"/>
                    </a:cubicBezTo>
                    <a:lnTo>
                      <a:pt x="1391047" y="452328"/>
                    </a:lnTo>
                    <a:close/>
                  </a:path>
                </a:pathLst>
              </a:custGeom>
              <a:solidFill>
                <a:srgbClr val="005694"/>
              </a:solidFill>
            </p:spPr>
            <p:txBody>
              <a:bodyPr/>
              <a:lstStyle/>
              <a:p>
                <a:endParaRPr lang="es-PE"/>
              </a:p>
            </p:txBody>
          </p:sp>
          <p:sp>
            <p:nvSpPr>
              <p:cNvPr id="21" name="Freeform 21"/>
              <p:cNvSpPr/>
              <p:nvPr/>
            </p:nvSpPr>
            <p:spPr>
              <a:xfrm>
                <a:off x="62158" y="0"/>
                <a:ext cx="1207842" cy="1270000"/>
              </a:xfrm>
              <a:custGeom>
                <a:avLst/>
                <a:gdLst/>
                <a:ahLst/>
                <a:cxnLst/>
                <a:rect l="l" t="t" r="r" b="b"/>
                <a:pathLst>
                  <a:path w="1207842" h="1270000">
                    <a:moveTo>
                      <a:pt x="0" y="877548"/>
                    </a:moveTo>
                    <a:cubicBezTo>
                      <a:pt x="170006" y="354324"/>
                      <a:pt x="657564" y="55"/>
                      <a:pt x="1207715" y="0"/>
                    </a:cubicBezTo>
                    <a:lnTo>
                      <a:pt x="1207842" y="1270000"/>
                    </a:lnTo>
                    <a:close/>
                  </a:path>
                </a:pathLst>
              </a:custGeom>
              <a:solidFill>
                <a:srgbClr val="122C6C"/>
              </a:solidFill>
            </p:spPr>
            <p:txBody>
              <a:bodyPr/>
              <a:lstStyle/>
              <a:p>
                <a:endParaRPr lang="es-PE"/>
              </a:p>
            </p:txBody>
          </p:sp>
        </p:grpSp>
      </p:grpSp>
      <p:pic>
        <p:nvPicPr>
          <p:cNvPr id="22" name="Picture 2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787170" y="3151810"/>
            <a:ext cx="3714290" cy="3714290"/>
          </a:xfrm>
          <a:prstGeom prst="rect">
            <a:avLst/>
          </a:prstGeom>
        </p:spPr>
      </p:pic>
      <p:pic>
        <p:nvPicPr>
          <p:cNvPr id="23" name="Picture 23"/>
          <p:cNvPicPr>
            <a:picLocks noChangeAspect="1"/>
          </p:cNvPicPr>
          <p:nvPr/>
        </p:nvPicPr>
        <p:blipFill>
          <a:blip r:embed="rId7" cstate="print">
            <a:alphaModFix amt="70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242630" y="6648724"/>
            <a:ext cx="878342" cy="878342"/>
          </a:xfrm>
          <a:prstGeom prst="rect">
            <a:avLst/>
          </a:prstGeom>
        </p:spPr>
      </p:pic>
      <p:pic>
        <p:nvPicPr>
          <p:cNvPr id="24" name="Picture 2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935183" y="2879752"/>
            <a:ext cx="878342" cy="878342"/>
          </a:xfrm>
          <a:prstGeom prst="rect">
            <a:avLst/>
          </a:prstGeom>
        </p:spPr>
      </p:pic>
      <p:pic>
        <p:nvPicPr>
          <p:cNvPr id="25" name="Picture 25"/>
          <p:cNvPicPr>
            <a:picLocks noChangeAspect="1"/>
          </p:cNvPicPr>
          <p:nvPr/>
        </p:nvPicPr>
        <p:blipFill>
          <a:blip r:embed="rId9" cstate="print">
            <a:alphaModFix amt="70000"/>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247840" y="5230318"/>
            <a:ext cx="878342" cy="878342"/>
          </a:xfrm>
          <a:prstGeom prst="rect">
            <a:avLst/>
          </a:prstGeom>
        </p:spPr>
      </p:pic>
      <p:pic>
        <p:nvPicPr>
          <p:cNvPr id="26" name="Picture 2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164304" y="5225555"/>
            <a:ext cx="878342" cy="878342"/>
          </a:xfrm>
          <a:prstGeom prst="rect">
            <a:avLst/>
          </a:prstGeom>
        </p:spPr>
      </p:pic>
      <p:pic>
        <p:nvPicPr>
          <p:cNvPr id="27" name="Picture 2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5355303" y="5416554"/>
            <a:ext cx="496344" cy="496344"/>
          </a:xfrm>
          <a:prstGeom prst="rect">
            <a:avLst/>
          </a:prstGeom>
        </p:spPr>
      </p:pic>
      <p:pic>
        <p:nvPicPr>
          <p:cNvPr id="28" name="Picture 2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4568725" y="2943404"/>
            <a:ext cx="878342" cy="878342"/>
          </a:xfrm>
          <a:prstGeom prst="rect">
            <a:avLst/>
          </a:prstGeom>
        </p:spPr>
      </p:pic>
      <p:grpSp>
        <p:nvGrpSpPr>
          <p:cNvPr id="30" name="Group 30"/>
          <p:cNvGrpSpPr/>
          <p:nvPr/>
        </p:nvGrpSpPr>
        <p:grpSpPr>
          <a:xfrm rot="-5400000">
            <a:off x="1856101" y="-1158889"/>
            <a:ext cx="851488" cy="4563690"/>
            <a:chOff x="0" y="0"/>
            <a:chExt cx="660400" cy="3765980"/>
          </a:xfrm>
        </p:grpSpPr>
        <p:sp>
          <p:nvSpPr>
            <p:cNvPr id="31" name="Freeform 31"/>
            <p:cNvSpPr/>
            <p:nvPr/>
          </p:nvSpPr>
          <p:spPr>
            <a:xfrm>
              <a:off x="0" y="0"/>
              <a:ext cx="660400" cy="3765980"/>
            </a:xfrm>
            <a:custGeom>
              <a:avLst/>
              <a:gdLst/>
              <a:ahLst/>
              <a:cxnLst/>
              <a:rect l="l" t="t" r="r" b="b"/>
              <a:pathLst>
                <a:path w="660400" h="3765980">
                  <a:moveTo>
                    <a:pt x="220252" y="3746911"/>
                  </a:moveTo>
                  <a:cubicBezTo>
                    <a:pt x="254109" y="3758425"/>
                    <a:pt x="292600" y="3765980"/>
                    <a:pt x="330378" y="3765980"/>
                  </a:cubicBezTo>
                  <a:cubicBezTo>
                    <a:pt x="368157" y="3765980"/>
                    <a:pt x="404509" y="3759503"/>
                    <a:pt x="438009" y="3747989"/>
                  </a:cubicBezTo>
                  <a:cubicBezTo>
                    <a:pt x="438723" y="3747630"/>
                    <a:pt x="439435" y="3747630"/>
                    <a:pt x="440148" y="3747270"/>
                  </a:cubicBezTo>
                  <a:cubicBezTo>
                    <a:pt x="565955" y="3701216"/>
                    <a:pt x="658618" y="3579602"/>
                    <a:pt x="660400" y="3371880"/>
                  </a:cubicBezTo>
                  <a:lnTo>
                    <a:pt x="660400" y="0"/>
                  </a:lnTo>
                  <a:lnTo>
                    <a:pt x="0" y="0"/>
                  </a:lnTo>
                  <a:lnTo>
                    <a:pt x="0" y="3369378"/>
                  </a:lnTo>
                  <a:cubicBezTo>
                    <a:pt x="1782" y="3580320"/>
                    <a:pt x="93019" y="3701936"/>
                    <a:pt x="220252" y="3746911"/>
                  </a:cubicBezTo>
                  <a:close/>
                </a:path>
              </a:pathLst>
            </a:custGeom>
            <a:solidFill>
              <a:srgbClr val="FFFFFF"/>
            </a:solidFill>
          </p:spPr>
          <p:txBody>
            <a:bodyPr/>
            <a:lstStyle/>
            <a:p>
              <a:endParaRPr lang="es-PE"/>
            </a:p>
          </p:txBody>
        </p:sp>
        <p:sp>
          <p:nvSpPr>
            <p:cNvPr id="32" name="TextBox 32"/>
            <p:cNvSpPr txBox="1"/>
            <p:nvPr/>
          </p:nvSpPr>
          <p:spPr>
            <a:xfrm>
              <a:off x="0" y="-28575"/>
              <a:ext cx="660400" cy="714375"/>
            </a:xfrm>
            <a:prstGeom prst="rect">
              <a:avLst/>
            </a:prstGeom>
          </p:spPr>
          <p:txBody>
            <a:bodyPr lIns="50800" tIns="50800" rIns="50800" bIns="50800" rtlCol="0" anchor="ctr"/>
            <a:lstStyle/>
            <a:p>
              <a:pPr algn="ctr">
                <a:lnSpc>
                  <a:spcPts val="1960"/>
                </a:lnSpc>
              </a:pPr>
              <a:endParaRPr/>
            </a:p>
          </p:txBody>
        </p:sp>
      </p:grpSp>
      <p:sp>
        <p:nvSpPr>
          <p:cNvPr id="33" name="AutoShape 33"/>
          <p:cNvSpPr/>
          <p:nvPr/>
        </p:nvSpPr>
        <p:spPr>
          <a:xfrm>
            <a:off x="309476" y="3318923"/>
            <a:ext cx="1625706" cy="0"/>
          </a:xfrm>
          <a:prstGeom prst="line">
            <a:avLst/>
          </a:prstGeom>
          <a:ln w="9525" cap="flat">
            <a:solidFill>
              <a:srgbClr val="13538A"/>
            </a:solidFill>
            <a:prstDash val="solid"/>
            <a:headEnd type="none" w="sm" len="sm"/>
            <a:tailEnd type="none" w="sm" len="sm"/>
          </a:ln>
        </p:spPr>
        <p:txBody>
          <a:bodyPr/>
          <a:lstStyle/>
          <a:p>
            <a:endParaRPr lang="es-PE"/>
          </a:p>
        </p:txBody>
      </p:sp>
      <p:sp>
        <p:nvSpPr>
          <p:cNvPr id="34" name="AutoShape 34"/>
          <p:cNvSpPr/>
          <p:nvPr/>
        </p:nvSpPr>
        <p:spPr>
          <a:xfrm>
            <a:off x="5448155" y="3377812"/>
            <a:ext cx="1611406" cy="4762"/>
          </a:xfrm>
          <a:prstGeom prst="line">
            <a:avLst/>
          </a:prstGeom>
          <a:ln w="9525" cap="flat">
            <a:solidFill>
              <a:srgbClr val="86EAE9"/>
            </a:solidFill>
            <a:prstDash val="solid"/>
            <a:headEnd type="none" w="sm" len="sm"/>
            <a:tailEnd type="none" w="sm" len="sm"/>
          </a:ln>
        </p:spPr>
        <p:txBody>
          <a:bodyPr/>
          <a:lstStyle/>
          <a:p>
            <a:endParaRPr lang="es-PE"/>
          </a:p>
        </p:txBody>
      </p:sp>
      <p:sp>
        <p:nvSpPr>
          <p:cNvPr id="35" name="AutoShape 35"/>
          <p:cNvSpPr/>
          <p:nvPr/>
        </p:nvSpPr>
        <p:spPr>
          <a:xfrm>
            <a:off x="6042646" y="5664726"/>
            <a:ext cx="1329067" cy="0"/>
          </a:xfrm>
          <a:prstGeom prst="line">
            <a:avLst/>
          </a:prstGeom>
          <a:ln w="9525" cap="flat">
            <a:solidFill>
              <a:srgbClr val="37C9EF"/>
            </a:solidFill>
            <a:prstDash val="solid"/>
            <a:headEnd type="none" w="sm" len="sm"/>
            <a:tailEnd type="none" w="sm" len="sm"/>
          </a:ln>
        </p:spPr>
        <p:txBody>
          <a:bodyPr/>
          <a:lstStyle/>
          <a:p>
            <a:endParaRPr lang="es-PE"/>
          </a:p>
        </p:txBody>
      </p:sp>
      <p:sp>
        <p:nvSpPr>
          <p:cNvPr id="36" name="AutoShape 36"/>
          <p:cNvSpPr/>
          <p:nvPr/>
        </p:nvSpPr>
        <p:spPr>
          <a:xfrm>
            <a:off x="180914" y="5755859"/>
            <a:ext cx="1066925" cy="0"/>
          </a:xfrm>
          <a:prstGeom prst="line">
            <a:avLst/>
          </a:prstGeom>
          <a:ln w="9525" cap="flat">
            <a:solidFill>
              <a:srgbClr val="13538A"/>
            </a:solidFill>
            <a:prstDash val="solid"/>
            <a:headEnd type="none" w="sm" len="sm"/>
            <a:tailEnd type="none" w="sm" len="sm"/>
          </a:ln>
        </p:spPr>
        <p:txBody>
          <a:bodyPr/>
          <a:lstStyle/>
          <a:p>
            <a:endParaRPr lang="es-PE"/>
          </a:p>
        </p:txBody>
      </p:sp>
      <p:sp>
        <p:nvSpPr>
          <p:cNvPr id="37" name="AutoShape 37"/>
          <p:cNvSpPr/>
          <p:nvPr/>
        </p:nvSpPr>
        <p:spPr>
          <a:xfrm flipV="1">
            <a:off x="4002134" y="7379181"/>
            <a:ext cx="2900316" cy="0"/>
          </a:xfrm>
          <a:prstGeom prst="line">
            <a:avLst/>
          </a:prstGeom>
          <a:ln w="9525" cap="flat">
            <a:solidFill>
              <a:srgbClr val="2C92D5"/>
            </a:solidFill>
            <a:prstDash val="solid"/>
            <a:headEnd type="none" w="sm" len="sm"/>
            <a:tailEnd type="none" w="sm" len="sm"/>
          </a:ln>
        </p:spPr>
        <p:txBody>
          <a:bodyPr/>
          <a:lstStyle/>
          <a:p>
            <a:endParaRPr lang="es-PE"/>
          </a:p>
        </p:txBody>
      </p:sp>
      <p:pic>
        <p:nvPicPr>
          <p:cNvPr id="38" name="Picture 38"/>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2182545" y="3093771"/>
            <a:ext cx="471422" cy="440779"/>
          </a:xfrm>
          <a:prstGeom prst="rect">
            <a:avLst/>
          </a:prstGeom>
        </p:spPr>
      </p:pic>
      <p:grpSp>
        <p:nvGrpSpPr>
          <p:cNvPr id="39" name="Group 39"/>
          <p:cNvGrpSpPr/>
          <p:nvPr/>
        </p:nvGrpSpPr>
        <p:grpSpPr>
          <a:xfrm>
            <a:off x="0" y="0"/>
            <a:ext cx="7560000" cy="219725"/>
            <a:chOff x="0" y="0"/>
            <a:chExt cx="2709333" cy="78745"/>
          </a:xfrm>
        </p:grpSpPr>
        <p:sp>
          <p:nvSpPr>
            <p:cNvPr id="40" name="Freeform 40"/>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41" name="TextBox 41"/>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42" name="Group 42"/>
          <p:cNvGrpSpPr/>
          <p:nvPr/>
        </p:nvGrpSpPr>
        <p:grpSpPr>
          <a:xfrm>
            <a:off x="6950053" y="10106294"/>
            <a:ext cx="415413" cy="415413"/>
            <a:chOff x="0" y="0"/>
            <a:chExt cx="812800" cy="812800"/>
          </a:xfrm>
        </p:grpSpPr>
        <p:sp>
          <p:nvSpPr>
            <p:cNvPr id="43" name="Freeform 4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s-PE"/>
            </a:p>
          </p:txBody>
        </p:sp>
        <p:sp>
          <p:nvSpPr>
            <p:cNvPr id="44" name="TextBox 44"/>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pic>
        <p:nvPicPr>
          <p:cNvPr id="45" name="Picture 45"/>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4742634" y="3093771"/>
            <a:ext cx="530525" cy="539289"/>
          </a:xfrm>
          <a:prstGeom prst="rect">
            <a:avLst/>
          </a:prstGeom>
        </p:spPr>
      </p:pic>
      <p:pic>
        <p:nvPicPr>
          <p:cNvPr id="46" name="Picture 46"/>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a:off x="1419859" y="5414437"/>
            <a:ext cx="606238" cy="491053"/>
          </a:xfrm>
          <a:prstGeom prst="rect">
            <a:avLst/>
          </a:prstGeom>
        </p:spPr>
      </p:pic>
      <p:pic>
        <p:nvPicPr>
          <p:cNvPr id="47" name="Picture 47"/>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a:off x="3440379" y="6853211"/>
            <a:ext cx="482845" cy="522765"/>
          </a:xfrm>
          <a:prstGeom prst="rect">
            <a:avLst/>
          </a:prstGeom>
        </p:spPr>
      </p:pic>
      <p:sp>
        <p:nvSpPr>
          <p:cNvPr id="48" name="TextBox 48"/>
          <p:cNvSpPr txBox="1"/>
          <p:nvPr/>
        </p:nvSpPr>
        <p:spPr>
          <a:xfrm>
            <a:off x="180914" y="901378"/>
            <a:ext cx="3919419" cy="405056"/>
          </a:xfrm>
          <a:prstGeom prst="rect">
            <a:avLst/>
          </a:prstGeom>
        </p:spPr>
        <p:txBody>
          <a:bodyPr wrap="square" lIns="0" tIns="0" rIns="0" bIns="0" rtlCol="0" anchor="t">
            <a:spAutoFit/>
          </a:bodyPr>
          <a:lstStyle/>
          <a:p>
            <a:pPr algn="ctr">
              <a:lnSpc>
                <a:spcPts val="3399"/>
              </a:lnSpc>
              <a:spcBef>
                <a:spcPct val="0"/>
              </a:spcBef>
            </a:pPr>
            <a:r>
              <a:rPr lang="en-US" sz="2427" dirty="0">
                <a:solidFill>
                  <a:srgbClr val="29BBE3"/>
                </a:solidFill>
                <a:latin typeface="Montserrat ExtraBold" pitchFamily="2" charset="0"/>
              </a:rPr>
              <a:t>NOSSOS SERVIÇOS</a:t>
            </a:r>
          </a:p>
        </p:txBody>
      </p:sp>
      <p:sp>
        <p:nvSpPr>
          <p:cNvPr id="49" name="TextBox 49"/>
          <p:cNvSpPr txBox="1"/>
          <p:nvPr/>
        </p:nvSpPr>
        <p:spPr>
          <a:xfrm>
            <a:off x="309476" y="2943404"/>
            <a:ext cx="1291332" cy="218008"/>
          </a:xfrm>
          <a:prstGeom prst="rect">
            <a:avLst/>
          </a:prstGeom>
          <a:solidFill>
            <a:schemeClr val="bg1"/>
          </a:solidFill>
        </p:spPr>
        <p:txBody>
          <a:bodyPr lIns="0" tIns="0" rIns="0" bIns="0" rtlCol="0" anchor="t">
            <a:spAutoFit/>
          </a:bodyPr>
          <a:lstStyle/>
          <a:p>
            <a:pPr>
              <a:lnSpc>
                <a:spcPts val="1680"/>
              </a:lnSpc>
            </a:pPr>
            <a:r>
              <a:rPr lang="en-US" sz="1697" dirty="0" err="1">
                <a:solidFill>
                  <a:srgbClr val="13538A"/>
                </a:solidFill>
                <a:latin typeface="Montserrat"/>
              </a:rPr>
              <a:t>Tributação</a:t>
            </a:r>
            <a:r>
              <a:rPr lang="en-US" sz="1697" dirty="0">
                <a:solidFill>
                  <a:srgbClr val="13538A"/>
                </a:solidFill>
                <a:latin typeface="Montserrat"/>
              </a:rPr>
              <a:t> </a:t>
            </a:r>
          </a:p>
        </p:txBody>
      </p:sp>
      <p:sp>
        <p:nvSpPr>
          <p:cNvPr id="50" name="TextBox 50"/>
          <p:cNvSpPr txBox="1"/>
          <p:nvPr/>
        </p:nvSpPr>
        <p:spPr>
          <a:xfrm>
            <a:off x="6118846" y="5350818"/>
            <a:ext cx="1267610" cy="280571"/>
          </a:xfrm>
          <a:prstGeom prst="rect">
            <a:avLst/>
          </a:prstGeom>
          <a:solidFill>
            <a:schemeClr val="bg1"/>
          </a:solidFill>
        </p:spPr>
        <p:txBody>
          <a:bodyPr lIns="0" tIns="0" rIns="0" bIns="0" rtlCol="0" anchor="t">
            <a:spAutoFit/>
          </a:bodyPr>
          <a:lstStyle/>
          <a:p>
            <a:pPr algn="ctr">
              <a:lnSpc>
                <a:spcPts val="2380"/>
              </a:lnSpc>
            </a:pPr>
            <a:r>
              <a:rPr lang="en-US" sz="1700" dirty="0" err="1">
                <a:solidFill>
                  <a:srgbClr val="37C9EF"/>
                </a:solidFill>
                <a:latin typeface="Montserrat"/>
              </a:rPr>
              <a:t>Consultoria</a:t>
            </a:r>
            <a:endParaRPr lang="en-US" sz="1700" dirty="0">
              <a:solidFill>
                <a:srgbClr val="37C9EF"/>
              </a:solidFill>
              <a:latin typeface="Montserrat"/>
            </a:endParaRPr>
          </a:p>
        </p:txBody>
      </p:sp>
      <p:sp>
        <p:nvSpPr>
          <p:cNvPr id="51" name="TextBox 51"/>
          <p:cNvSpPr txBox="1"/>
          <p:nvPr/>
        </p:nvSpPr>
        <p:spPr>
          <a:xfrm>
            <a:off x="5603475" y="2917852"/>
            <a:ext cx="1461327" cy="426208"/>
          </a:xfrm>
          <a:prstGeom prst="rect">
            <a:avLst/>
          </a:prstGeom>
          <a:solidFill>
            <a:schemeClr val="bg1"/>
          </a:solidFill>
        </p:spPr>
        <p:txBody>
          <a:bodyPr lIns="0" tIns="0" rIns="0" bIns="0" rtlCol="0" anchor="t">
            <a:spAutoFit/>
          </a:bodyPr>
          <a:lstStyle/>
          <a:p>
            <a:pPr marL="0" lvl="0" indent="0" algn="l">
              <a:lnSpc>
                <a:spcPts val="1680"/>
              </a:lnSpc>
              <a:spcBef>
                <a:spcPct val="0"/>
              </a:spcBef>
            </a:pPr>
            <a:r>
              <a:rPr lang="en-US" sz="1697" u="none" dirty="0" err="1">
                <a:solidFill>
                  <a:srgbClr val="86EAE9"/>
                </a:solidFill>
                <a:latin typeface="Montserrat"/>
              </a:rPr>
              <a:t>Preços </a:t>
            </a:r>
            <a:r>
              <a:rPr lang="en-US" sz="1697" u="none" dirty="0">
                <a:solidFill>
                  <a:srgbClr val="86EAE9"/>
                </a:solidFill>
                <a:latin typeface="Montserrat"/>
              </a:rPr>
              <a:t>de </a:t>
            </a:r>
          </a:p>
          <a:p>
            <a:pPr marL="0" lvl="0" indent="0" algn="l">
              <a:lnSpc>
                <a:spcPts val="1680"/>
              </a:lnSpc>
              <a:spcBef>
                <a:spcPct val="0"/>
              </a:spcBef>
            </a:pPr>
            <a:r>
              <a:rPr lang="en-US" sz="1697" u="none" dirty="0" err="1">
                <a:solidFill>
                  <a:srgbClr val="86EAE9"/>
                </a:solidFill>
                <a:latin typeface="Montserrat"/>
              </a:rPr>
              <a:t>Transferência</a:t>
            </a:r>
            <a:endParaRPr lang="en-US" sz="1697" u="none" dirty="0">
              <a:solidFill>
                <a:srgbClr val="86EAE9"/>
              </a:solidFill>
              <a:latin typeface="Montserrat"/>
            </a:endParaRPr>
          </a:p>
        </p:txBody>
      </p:sp>
      <p:sp>
        <p:nvSpPr>
          <p:cNvPr id="52" name="TextBox 52"/>
          <p:cNvSpPr txBox="1"/>
          <p:nvPr/>
        </p:nvSpPr>
        <p:spPr>
          <a:xfrm>
            <a:off x="187008" y="5421591"/>
            <a:ext cx="998306" cy="280632"/>
          </a:xfrm>
          <a:prstGeom prst="rect">
            <a:avLst/>
          </a:prstGeom>
          <a:solidFill>
            <a:schemeClr val="bg1"/>
          </a:solidFill>
        </p:spPr>
        <p:txBody>
          <a:bodyPr lIns="0" tIns="0" rIns="0" bIns="0" rtlCol="0" anchor="t">
            <a:spAutoFit/>
          </a:bodyPr>
          <a:lstStyle/>
          <a:p>
            <a:pPr algn="ctr">
              <a:lnSpc>
                <a:spcPts val="2376"/>
              </a:lnSpc>
            </a:pPr>
            <a:r>
              <a:rPr lang="en-US" sz="1697" dirty="0" err="1">
                <a:solidFill>
                  <a:srgbClr val="13538A"/>
                </a:solidFill>
                <a:latin typeface="Montserrat"/>
              </a:rPr>
              <a:t>Auditoria</a:t>
            </a:r>
            <a:endParaRPr lang="en-US" sz="1697" dirty="0">
              <a:solidFill>
                <a:srgbClr val="13538A"/>
              </a:solidFill>
              <a:latin typeface="Montserrat"/>
            </a:endParaRPr>
          </a:p>
        </p:txBody>
      </p:sp>
      <p:sp>
        <p:nvSpPr>
          <p:cNvPr id="53" name="TextBox 53"/>
          <p:cNvSpPr txBox="1"/>
          <p:nvPr/>
        </p:nvSpPr>
        <p:spPr>
          <a:xfrm>
            <a:off x="5354656" y="7059321"/>
            <a:ext cx="1657319" cy="284693"/>
          </a:xfrm>
          <a:prstGeom prst="rect">
            <a:avLst/>
          </a:prstGeom>
          <a:solidFill>
            <a:schemeClr val="bg1"/>
          </a:solidFill>
        </p:spPr>
        <p:txBody>
          <a:bodyPr wrap="square" lIns="0" tIns="0" rIns="0" bIns="0" rtlCol="0" anchor="t">
            <a:spAutoFit/>
          </a:bodyPr>
          <a:lstStyle/>
          <a:p>
            <a:pPr algn="ctr">
              <a:lnSpc>
                <a:spcPts val="2380"/>
              </a:lnSpc>
            </a:pPr>
            <a:r>
              <a:rPr lang="en-US" sz="1700" dirty="0">
                <a:solidFill>
                  <a:srgbClr val="2C92D5"/>
                </a:solidFill>
                <a:latin typeface="Montserrat"/>
              </a:rPr>
              <a:t>Terceirização</a:t>
            </a:r>
          </a:p>
        </p:txBody>
      </p:sp>
      <p:sp>
        <p:nvSpPr>
          <p:cNvPr id="54" name="TextBox 54"/>
          <p:cNvSpPr txBox="1"/>
          <p:nvPr/>
        </p:nvSpPr>
        <p:spPr>
          <a:xfrm>
            <a:off x="7011976" y="10183016"/>
            <a:ext cx="291567" cy="252443"/>
          </a:xfrm>
          <a:prstGeom prst="rect">
            <a:avLst/>
          </a:prstGeom>
        </p:spPr>
        <p:txBody>
          <a:bodyPr lIns="0" tIns="0" rIns="0" bIns="0" rtlCol="0" anchor="t">
            <a:spAutoFit/>
          </a:bodyPr>
          <a:lstStyle/>
          <a:p>
            <a:pPr marL="0" lvl="0" indent="0" algn="l">
              <a:lnSpc>
                <a:spcPts val="2031"/>
              </a:lnSpc>
              <a:spcBef>
                <a:spcPct val="0"/>
              </a:spcBef>
            </a:pPr>
            <a:r>
              <a:rPr lang="en-US" sz="1599">
                <a:solidFill>
                  <a:srgbClr val="272E50"/>
                </a:solidFill>
                <a:latin typeface="Montserrat Bold"/>
              </a:rPr>
              <a:t>04</a:t>
            </a:r>
          </a:p>
        </p:txBody>
      </p:sp>
      <p:pic>
        <p:nvPicPr>
          <p:cNvPr id="55" name="Imagen 54">
            <a:extLst>
              <a:ext uri="{FF2B5EF4-FFF2-40B4-BE49-F238E27FC236}">
                <a16:creationId xmlns:a16="http://schemas.microsoft.com/office/drawing/2014/main" id="{DA714BF8-84A6-40E6-BA4A-EBEBA033CE33}"/>
              </a:ext>
            </a:extLst>
          </p:cNvPr>
          <p:cNvPicPr>
            <a:picLocks noChangeAspect="1"/>
          </p:cNvPicPr>
          <p:nvPr/>
        </p:nvPicPr>
        <p:blipFill>
          <a:blip r:embed="rId25" cstate="print">
            <a:extLst>
              <a:ext uri="{28A0092B-C50C-407E-A947-70E740481C1C}">
                <a14:useLocalDpi xmlns:a14="http://schemas.microsoft.com/office/drawing/2010/main" val="0"/>
              </a:ext>
            </a:extLst>
          </a:blip>
          <a:srcRect/>
          <a:stretch/>
        </p:blipFill>
        <p:spPr>
          <a:xfrm>
            <a:off x="238941" y="9930055"/>
            <a:ext cx="2062621" cy="805950"/>
          </a:xfrm>
          <a:prstGeom prst="rect">
            <a:avLst/>
          </a:prstGeom>
        </p:spPr>
      </p:pic>
      <p:pic>
        <p:nvPicPr>
          <p:cNvPr id="2" name="Imagen 1" descr="Logotipo&#10;&#10;El contenido generado por IA puede ser incorrecto.">
            <a:extLst>
              <a:ext uri="{FF2B5EF4-FFF2-40B4-BE49-F238E27FC236}">
                <a16:creationId xmlns:a16="http://schemas.microsoft.com/office/drawing/2014/main" id="{04B73D1D-82EB-43A4-2A07-E661349A66F4}"/>
              </a:ext>
            </a:extLst>
          </p:cNvPr>
          <p:cNvPicPr>
            <a:picLocks noChangeAspect="1"/>
          </p:cNvPicPr>
          <p:nvPr/>
        </p:nvPicPr>
        <p:blipFill>
          <a:blip r:embed="rId26"/>
          <a:stretch>
            <a:fillRect/>
          </a:stretch>
        </p:blipFill>
        <p:spPr>
          <a:xfrm>
            <a:off x="1695551" y="4267238"/>
            <a:ext cx="3637005" cy="139593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Gráfico 102">
            <a:extLst>
              <a:ext uri="{FF2B5EF4-FFF2-40B4-BE49-F238E27FC236}">
                <a16:creationId xmlns:a16="http://schemas.microsoft.com/office/drawing/2014/main" id="{89221E03-3C9E-4756-B11E-2DB630E440C9}"/>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8215"/>
          <a:stretch/>
        </p:blipFill>
        <p:spPr>
          <a:xfrm>
            <a:off x="-35252" y="9943200"/>
            <a:ext cx="7623502" cy="805950"/>
          </a:xfrm>
          <a:prstGeom prst="rect">
            <a:avLst/>
          </a:prstGeom>
        </p:spPr>
      </p:pic>
      <p:grpSp>
        <p:nvGrpSpPr>
          <p:cNvPr id="5" name="Group 5"/>
          <p:cNvGrpSpPr/>
          <p:nvPr/>
        </p:nvGrpSpPr>
        <p:grpSpPr>
          <a:xfrm>
            <a:off x="0" y="9723475"/>
            <a:ext cx="7560000" cy="219725"/>
            <a:chOff x="0" y="0"/>
            <a:chExt cx="2709333" cy="78745"/>
          </a:xfrm>
        </p:grpSpPr>
        <p:sp>
          <p:nvSpPr>
            <p:cNvPr id="6" name="Freeform 6"/>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9" name="Group 9"/>
          <p:cNvGrpSpPr/>
          <p:nvPr/>
        </p:nvGrpSpPr>
        <p:grpSpPr>
          <a:xfrm rot="-5400000">
            <a:off x="1137013" y="-263836"/>
            <a:ext cx="478139" cy="2752168"/>
            <a:chOff x="0" y="0"/>
            <a:chExt cx="370836" cy="2360992"/>
          </a:xfrm>
        </p:grpSpPr>
        <p:sp>
          <p:nvSpPr>
            <p:cNvPr id="10" name="Freeform 10"/>
            <p:cNvSpPr/>
            <p:nvPr/>
          </p:nvSpPr>
          <p:spPr>
            <a:xfrm>
              <a:off x="0" y="0"/>
              <a:ext cx="370836" cy="2360993"/>
            </a:xfrm>
            <a:custGeom>
              <a:avLst/>
              <a:gdLst/>
              <a:ahLst/>
              <a:cxnLst/>
              <a:rect l="l" t="t" r="r" b="b"/>
              <a:pathLst>
                <a:path w="370836" h="2360993">
                  <a:moveTo>
                    <a:pt x="123679" y="2341924"/>
                  </a:moveTo>
                  <a:cubicBezTo>
                    <a:pt x="142691" y="2353437"/>
                    <a:pt x="164305" y="2360993"/>
                    <a:pt x="185518" y="2360993"/>
                  </a:cubicBezTo>
                  <a:cubicBezTo>
                    <a:pt x="206732" y="2360993"/>
                    <a:pt x="227145" y="2354516"/>
                    <a:pt x="245956" y="2343002"/>
                  </a:cubicBezTo>
                  <a:cubicBezTo>
                    <a:pt x="246357" y="2342642"/>
                    <a:pt x="246757" y="2342642"/>
                    <a:pt x="247157" y="2342283"/>
                  </a:cubicBezTo>
                  <a:cubicBezTo>
                    <a:pt x="317802" y="2296227"/>
                    <a:pt x="369836" y="2174614"/>
                    <a:pt x="370836" y="1998101"/>
                  </a:cubicBezTo>
                  <a:lnTo>
                    <a:pt x="370836" y="0"/>
                  </a:lnTo>
                  <a:lnTo>
                    <a:pt x="0" y="0"/>
                  </a:lnTo>
                  <a:lnTo>
                    <a:pt x="0" y="1996618"/>
                  </a:lnTo>
                  <a:cubicBezTo>
                    <a:pt x="1001" y="2175333"/>
                    <a:pt x="52233" y="2296948"/>
                    <a:pt x="123679" y="2341924"/>
                  </a:cubicBezTo>
                  <a:close/>
                </a:path>
              </a:pathLst>
            </a:custGeom>
            <a:solidFill>
              <a:srgbClr val="FFFFFF"/>
            </a:solidFill>
          </p:spPr>
          <p:txBody>
            <a:bodyPr/>
            <a:lstStyle/>
            <a:p>
              <a:endParaRPr lang="es-PE"/>
            </a:p>
          </p:txBody>
        </p:sp>
        <p:sp>
          <p:nvSpPr>
            <p:cNvPr id="11" name="TextBox 11"/>
            <p:cNvSpPr txBox="1"/>
            <p:nvPr/>
          </p:nvSpPr>
          <p:spPr>
            <a:xfrm>
              <a:off x="0" y="-28575"/>
              <a:ext cx="660400" cy="714375"/>
            </a:xfrm>
            <a:prstGeom prst="rect">
              <a:avLst/>
            </a:prstGeom>
          </p:spPr>
          <p:txBody>
            <a:bodyPr lIns="50800" tIns="50800" rIns="50800" bIns="50800" rtlCol="0" anchor="ctr"/>
            <a:lstStyle/>
            <a:p>
              <a:pPr algn="ctr">
                <a:lnSpc>
                  <a:spcPts val="1960"/>
                </a:lnSpc>
              </a:pPr>
              <a:endParaRPr/>
            </a:p>
          </p:txBody>
        </p:sp>
      </p:grpSp>
      <p:grpSp>
        <p:nvGrpSpPr>
          <p:cNvPr id="12" name="Group 12"/>
          <p:cNvGrpSpPr/>
          <p:nvPr/>
        </p:nvGrpSpPr>
        <p:grpSpPr>
          <a:xfrm>
            <a:off x="391529" y="4297331"/>
            <a:ext cx="6476019" cy="329868"/>
            <a:chOff x="0" y="0"/>
            <a:chExt cx="2320859" cy="118217"/>
          </a:xfrm>
        </p:grpSpPr>
        <p:sp>
          <p:nvSpPr>
            <p:cNvPr id="13" name="Freeform 13"/>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9BBE3"/>
            </a:solidFill>
            <a:ln>
              <a:noFill/>
            </a:ln>
          </p:spPr>
          <p:txBody>
            <a:bodyPr/>
            <a:lstStyle/>
            <a:p>
              <a:endParaRPr lang="es-PE"/>
            </a:p>
          </p:txBody>
        </p:sp>
        <p:sp>
          <p:nvSpPr>
            <p:cNvPr id="14" name="TextBox 14"/>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15" name="Group 15"/>
          <p:cNvGrpSpPr/>
          <p:nvPr/>
        </p:nvGrpSpPr>
        <p:grpSpPr>
          <a:xfrm>
            <a:off x="307990" y="4290591"/>
            <a:ext cx="334157" cy="334157"/>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BBE3"/>
              </a:solidFill>
            </a:ln>
          </p:spPr>
          <p:txBody>
            <a:bodyPr/>
            <a:lstStyle/>
            <a:p>
              <a:endParaRPr lang="es-PE"/>
            </a:p>
          </p:txBody>
        </p:sp>
        <p:sp>
          <p:nvSpPr>
            <p:cNvPr id="17" name="TextBox 17"/>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grpSp>
        <p:nvGrpSpPr>
          <p:cNvPr id="18" name="Group 18"/>
          <p:cNvGrpSpPr/>
          <p:nvPr/>
        </p:nvGrpSpPr>
        <p:grpSpPr>
          <a:xfrm>
            <a:off x="391529" y="4696306"/>
            <a:ext cx="6476019" cy="329868"/>
            <a:chOff x="0" y="0"/>
            <a:chExt cx="2320859" cy="118217"/>
          </a:xfrm>
        </p:grpSpPr>
        <p:sp>
          <p:nvSpPr>
            <p:cNvPr id="19" name="Freeform 19"/>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23F6A"/>
            </a:solidFill>
            <a:ln>
              <a:noFill/>
            </a:ln>
          </p:spPr>
          <p:txBody>
            <a:bodyPr/>
            <a:lstStyle/>
            <a:p>
              <a:endParaRPr lang="es-PE"/>
            </a:p>
          </p:txBody>
        </p:sp>
        <p:sp>
          <p:nvSpPr>
            <p:cNvPr id="20" name="TextBox 20"/>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21" name="Group 21"/>
          <p:cNvGrpSpPr/>
          <p:nvPr/>
        </p:nvGrpSpPr>
        <p:grpSpPr>
          <a:xfrm>
            <a:off x="307990" y="4689567"/>
            <a:ext cx="334157" cy="334157"/>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6889"/>
              </a:solidFill>
            </a:ln>
          </p:spPr>
          <p:txBody>
            <a:bodyPr/>
            <a:lstStyle/>
            <a:p>
              <a:endParaRPr lang="es-PE"/>
            </a:p>
          </p:txBody>
        </p:sp>
        <p:sp>
          <p:nvSpPr>
            <p:cNvPr id="23" name="TextBox 23"/>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grpSp>
        <p:nvGrpSpPr>
          <p:cNvPr id="24" name="Group 24"/>
          <p:cNvGrpSpPr/>
          <p:nvPr/>
        </p:nvGrpSpPr>
        <p:grpSpPr>
          <a:xfrm>
            <a:off x="391529" y="5097139"/>
            <a:ext cx="6489834" cy="329868"/>
            <a:chOff x="0" y="0"/>
            <a:chExt cx="2325810" cy="118217"/>
          </a:xfrm>
        </p:grpSpPr>
        <p:sp>
          <p:nvSpPr>
            <p:cNvPr id="25" name="Freeform 25"/>
            <p:cNvSpPr/>
            <p:nvPr/>
          </p:nvSpPr>
          <p:spPr>
            <a:xfrm>
              <a:off x="0" y="0"/>
              <a:ext cx="2325810" cy="118217"/>
            </a:xfrm>
            <a:custGeom>
              <a:avLst/>
              <a:gdLst/>
              <a:ahLst/>
              <a:cxnLst/>
              <a:rect l="l" t="t" r="r" b="b"/>
              <a:pathLst>
                <a:path w="2325810" h="118217">
                  <a:moveTo>
                    <a:pt x="27437" y="0"/>
                  </a:moveTo>
                  <a:lnTo>
                    <a:pt x="2298373" y="0"/>
                  </a:lnTo>
                  <a:cubicBezTo>
                    <a:pt x="2313526" y="0"/>
                    <a:pt x="2325810" y="12284"/>
                    <a:pt x="2325810" y="27437"/>
                  </a:cubicBezTo>
                  <a:lnTo>
                    <a:pt x="2325810" y="90780"/>
                  </a:lnTo>
                  <a:cubicBezTo>
                    <a:pt x="2325810" y="98057"/>
                    <a:pt x="2322919" y="105035"/>
                    <a:pt x="2317774" y="110181"/>
                  </a:cubicBezTo>
                  <a:cubicBezTo>
                    <a:pt x="2312628" y="115326"/>
                    <a:pt x="2305650" y="118217"/>
                    <a:pt x="2298373" y="118217"/>
                  </a:cubicBezTo>
                  <a:lnTo>
                    <a:pt x="27437" y="118217"/>
                  </a:lnTo>
                  <a:cubicBezTo>
                    <a:pt x="12284" y="118217"/>
                    <a:pt x="0" y="105933"/>
                    <a:pt x="0" y="90780"/>
                  </a:cubicBezTo>
                  <a:lnTo>
                    <a:pt x="0" y="27437"/>
                  </a:lnTo>
                  <a:cubicBezTo>
                    <a:pt x="0" y="12284"/>
                    <a:pt x="12284" y="0"/>
                    <a:pt x="27437" y="0"/>
                  </a:cubicBezTo>
                  <a:close/>
                </a:path>
              </a:pathLst>
            </a:custGeom>
            <a:solidFill>
              <a:srgbClr val="29BBE3"/>
            </a:solidFill>
            <a:ln>
              <a:noFill/>
            </a:ln>
          </p:spPr>
          <p:txBody>
            <a:bodyPr/>
            <a:lstStyle/>
            <a:p>
              <a:endParaRPr lang="es-PE"/>
            </a:p>
          </p:txBody>
        </p:sp>
        <p:sp>
          <p:nvSpPr>
            <p:cNvPr id="26" name="TextBox 26"/>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27" name="Group 27"/>
          <p:cNvGrpSpPr/>
          <p:nvPr/>
        </p:nvGrpSpPr>
        <p:grpSpPr>
          <a:xfrm>
            <a:off x="307990" y="5090399"/>
            <a:ext cx="334157" cy="334157"/>
            <a:chOff x="0" y="0"/>
            <a:chExt cx="812800" cy="812800"/>
          </a:xfrm>
        </p:grpSpPr>
        <p:sp>
          <p:nvSpPr>
            <p:cNvPr id="28" name="Freeform 2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BBE3"/>
              </a:solidFill>
            </a:ln>
          </p:spPr>
          <p:txBody>
            <a:bodyPr/>
            <a:lstStyle/>
            <a:p>
              <a:endParaRPr lang="es-PE"/>
            </a:p>
          </p:txBody>
        </p:sp>
        <p:sp>
          <p:nvSpPr>
            <p:cNvPr id="29" name="TextBox 29"/>
            <p:cNvSpPr txBox="1"/>
            <p:nvPr/>
          </p:nvSpPr>
          <p:spPr>
            <a:xfrm>
              <a:off x="76200" y="57150"/>
              <a:ext cx="660400" cy="679450"/>
            </a:xfrm>
            <a:prstGeom prst="rect">
              <a:avLst/>
            </a:prstGeom>
          </p:spPr>
          <p:txBody>
            <a:bodyPr lIns="50800" tIns="50800" rIns="50800" bIns="50800" rtlCol="0" anchor="ctr"/>
            <a:lstStyle/>
            <a:p>
              <a:pPr marL="0" lvl="0" indent="0" algn="ctr">
                <a:lnSpc>
                  <a:spcPts val="1679"/>
                </a:lnSpc>
                <a:spcBef>
                  <a:spcPct val="0"/>
                </a:spcBef>
              </a:pPr>
              <a:endParaRPr/>
            </a:p>
          </p:txBody>
        </p:sp>
      </p:grpSp>
      <p:grpSp>
        <p:nvGrpSpPr>
          <p:cNvPr id="30" name="Group 30"/>
          <p:cNvGrpSpPr/>
          <p:nvPr/>
        </p:nvGrpSpPr>
        <p:grpSpPr>
          <a:xfrm>
            <a:off x="391529" y="5497971"/>
            <a:ext cx="6476019" cy="329868"/>
            <a:chOff x="0" y="0"/>
            <a:chExt cx="2320859" cy="118217"/>
          </a:xfrm>
        </p:grpSpPr>
        <p:sp>
          <p:nvSpPr>
            <p:cNvPr id="31" name="Freeform 31"/>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23F6A"/>
            </a:solidFill>
            <a:ln>
              <a:noFill/>
            </a:ln>
          </p:spPr>
          <p:txBody>
            <a:bodyPr/>
            <a:lstStyle/>
            <a:p>
              <a:endParaRPr lang="es-PE"/>
            </a:p>
          </p:txBody>
        </p:sp>
        <p:sp>
          <p:nvSpPr>
            <p:cNvPr id="32" name="TextBox 32"/>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34" name="Freeform 34"/>
          <p:cNvSpPr/>
          <p:nvPr/>
        </p:nvSpPr>
        <p:spPr>
          <a:xfrm>
            <a:off x="308735" y="5491231"/>
            <a:ext cx="332666" cy="33415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6889"/>
            </a:solidFill>
          </a:ln>
        </p:spPr>
        <p:txBody>
          <a:bodyPr/>
          <a:lstStyle/>
          <a:p>
            <a:endParaRPr lang="es-PE"/>
          </a:p>
        </p:txBody>
      </p:sp>
      <p:grpSp>
        <p:nvGrpSpPr>
          <p:cNvPr id="36" name="Group 36"/>
          <p:cNvGrpSpPr/>
          <p:nvPr/>
        </p:nvGrpSpPr>
        <p:grpSpPr>
          <a:xfrm>
            <a:off x="391529" y="5917029"/>
            <a:ext cx="6489834" cy="329868"/>
            <a:chOff x="0" y="0"/>
            <a:chExt cx="2325810" cy="118217"/>
          </a:xfrm>
        </p:grpSpPr>
        <p:sp>
          <p:nvSpPr>
            <p:cNvPr id="37" name="Freeform 37"/>
            <p:cNvSpPr/>
            <p:nvPr/>
          </p:nvSpPr>
          <p:spPr>
            <a:xfrm>
              <a:off x="0" y="0"/>
              <a:ext cx="2325810" cy="118217"/>
            </a:xfrm>
            <a:custGeom>
              <a:avLst/>
              <a:gdLst/>
              <a:ahLst/>
              <a:cxnLst/>
              <a:rect l="l" t="t" r="r" b="b"/>
              <a:pathLst>
                <a:path w="2325810" h="118217">
                  <a:moveTo>
                    <a:pt x="27437" y="0"/>
                  </a:moveTo>
                  <a:lnTo>
                    <a:pt x="2298373" y="0"/>
                  </a:lnTo>
                  <a:cubicBezTo>
                    <a:pt x="2313526" y="0"/>
                    <a:pt x="2325810" y="12284"/>
                    <a:pt x="2325810" y="27437"/>
                  </a:cubicBezTo>
                  <a:lnTo>
                    <a:pt x="2325810" y="90780"/>
                  </a:lnTo>
                  <a:cubicBezTo>
                    <a:pt x="2325810" y="98057"/>
                    <a:pt x="2322919" y="105035"/>
                    <a:pt x="2317774" y="110181"/>
                  </a:cubicBezTo>
                  <a:cubicBezTo>
                    <a:pt x="2312628" y="115326"/>
                    <a:pt x="2305650" y="118217"/>
                    <a:pt x="2298373" y="118217"/>
                  </a:cubicBezTo>
                  <a:lnTo>
                    <a:pt x="27437" y="118217"/>
                  </a:lnTo>
                  <a:cubicBezTo>
                    <a:pt x="12284" y="118217"/>
                    <a:pt x="0" y="105933"/>
                    <a:pt x="0" y="90780"/>
                  </a:cubicBezTo>
                  <a:lnTo>
                    <a:pt x="0" y="27437"/>
                  </a:lnTo>
                  <a:cubicBezTo>
                    <a:pt x="0" y="12284"/>
                    <a:pt x="12284" y="0"/>
                    <a:pt x="27437" y="0"/>
                  </a:cubicBezTo>
                  <a:close/>
                </a:path>
              </a:pathLst>
            </a:custGeom>
            <a:solidFill>
              <a:srgbClr val="29BBE3"/>
            </a:solidFill>
            <a:ln>
              <a:noFill/>
            </a:ln>
          </p:spPr>
          <p:txBody>
            <a:bodyPr/>
            <a:lstStyle/>
            <a:p>
              <a:endParaRPr lang="es-PE"/>
            </a:p>
          </p:txBody>
        </p:sp>
        <p:sp>
          <p:nvSpPr>
            <p:cNvPr id="38" name="TextBox 38"/>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40" name="Freeform 40"/>
          <p:cNvSpPr/>
          <p:nvPr/>
        </p:nvSpPr>
        <p:spPr>
          <a:xfrm>
            <a:off x="308735" y="5910289"/>
            <a:ext cx="332666" cy="33415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BBE3"/>
            </a:solidFill>
          </a:ln>
        </p:spPr>
        <p:txBody>
          <a:bodyPr/>
          <a:lstStyle/>
          <a:p>
            <a:endParaRPr lang="es-PE"/>
          </a:p>
        </p:txBody>
      </p:sp>
      <p:grpSp>
        <p:nvGrpSpPr>
          <p:cNvPr id="42" name="Group 42"/>
          <p:cNvGrpSpPr/>
          <p:nvPr/>
        </p:nvGrpSpPr>
        <p:grpSpPr>
          <a:xfrm>
            <a:off x="391529" y="6336911"/>
            <a:ext cx="6476019" cy="329868"/>
            <a:chOff x="0" y="0"/>
            <a:chExt cx="2320859" cy="118217"/>
          </a:xfrm>
        </p:grpSpPr>
        <p:sp>
          <p:nvSpPr>
            <p:cNvPr id="43" name="Freeform 43"/>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23F6A"/>
            </a:solidFill>
            <a:ln>
              <a:noFill/>
            </a:ln>
          </p:spPr>
          <p:txBody>
            <a:bodyPr/>
            <a:lstStyle/>
            <a:p>
              <a:endParaRPr lang="es-PE"/>
            </a:p>
          </p:txBody>
        </p:sp>
        <p:sp>
          <p:nvSpPr>
            <p:cNvPr id="44" name="TextBox 44"/>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45" name="Group 45"/>
          <p:cNvGrpSpPr/>
          <p:nvPr/>
        </p:nvGrpSpPr>
        <p:grpSpPr>
          <a:xfrm>
            <a:off x="307990" y="6330172"/>
            <a:ext cx="334157" cy="334157"/>
            <a:chOff x="0" y="0"/>
            <a:chExt cx="812800" cy="812800"/>
          </a:xfrm>
        </p:grpSpPr>
        <p:sp>
          <p:nvSpPr>
            <p:cNvPr id="46" name="Freeform 4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6889"/>
              </a:solidFill>
            </a:ln>
          </p:spPr>
          <p:txBody>
            <a:bodyPr/>
            <a:lstStyle/>
            <a:p>
              <a:endParaRPr lang="es-PE"/>
            </a:p>
          </p:txBody>
        </p:sp>
        <p:sp>
          <p:nvSpPr>
            <p:cNvPr id="47" name="TextBox 47"/>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grpSp>
        <p:nvGrpSpPr>
          <p:cNvPr id="48" name="Group 48"/>
          <p:cNvGrpSpPr/>
          <p:nvPr/>
        </p:nvGrpSpPr>
        <p:grpSpPr>
          <a:xfrm>
            <a:off x="391529" y="6756794"/>
            <a:ext cx="6476019" cy="329868"/>
            <a:chOff x="0" y="0"/>
            <a:chExt cx="2320859" cy="118217"/>
          </a:xfrm>
        </p:grpSpPr>
        <p:sp>
          <p:nvSpPr>
            <p:cNvPr id="49" name="Freeform 49"/>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9BBE3"/>
            </a:solidFill>
            <a:ln>
              <a:noFill/>
            </a:ln>
          </p:spPr>
          <p:txBody>
            <a:bodyPr/>
            <a:lstStyle/>
            <a:p>
              <a:endParaRPr lang="es-PE"/>
            </a:p>
          </p:txBody>
        </p:sp>
        <p:sp>
          <p:nvSpPr>
            <p:cNvPr id="50" name="TextBox 50"/>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51" name="Group 51"/>
          <p:cNvGrpSpPr/>
          <p:nvPr/>
        </p:nvGrpSpPr>
        <p:grpSpPr>
          <a:xfrm>
            <a:off x="307990" y="6750054"/>
            <a:ext cx="334157" cy="334157"/>
            <a:chOff x="0" y="0"/>
            <a:chExt cx="812800" cy="812800"/>
          </a:xfrm>
        </p:grpSpPr>
        <p:sp>
          <p:nvSpPr>
            <p:cNvPr id="52" name="Freeform 5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BBE3"/>
              </a:solidFill>
            </a:ln>
          </p:spPr>
          <p:txBody>
            <a:bodyPr/>
            <a:lstStyle/>
            <a:p>
              <a:endParaRPr lang="es-PE"/>
            </a:p>
          </p:txBody>
        </p:sp>
        <p:sp>
          <p:nvSpPr>
            <p:cNvPr id="53" name="TextBox 53"/>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grpSp>
        <p:nvGrpSpPr>
          <p:cNvPr id="54" name="Group 54"/>
          <p:cNvGrpSpPr/>
          <p:nvPr/>
        </p:nvGrpSpPr>
        <p:grpSpPr>
          <a:xfrm>
            <a:off x="405344" y="7157626"/>
            <a:ext cx="6476019" cy="329868"/>
            <a:chOff x="0" y="0"/>
            <a:chExt cx="2320859" cy="118217"/>
          </a:xfrm>
        </p:grpSpPr>
        <p:sp>
          <p:nvSpPr>
            <p:cNvPr id="55" name="Freeform 55"/>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23F6A"/>
            </a:solidFill>
            <a:ln>
              <a:noFill/>
            </a:ln>
          </p:spPr>
          <p:txBody>
            <a:bodyPr/>
            <a:lstStyle/>
            <a:p>
              <a:endParaRPr lang="es-PE"/>
            </a:p>
          </p:txBody>
        </p:sp>
        <p:sp>
          <p:nvSpPr>
            <p:cNvPr id="56" name="TextBox 56"/>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57" name="Group 57"/>
          <p:cNvGrpSpPr/>
          <p:nvPr/>
        </p:nvGrpSpPr>
        <p:grpSpPr>
          <a:xfrm>
            <a:off x="321805" y="7150886"/>
            <a:ext cx="334157" cy="334157"/>
            <a:chOff x="0" y="0"/>
            <a:chExt cx="812800" cy="812800"/>
          </a:xfrm>
        </p:grpSpPr>
        <p:sp>
          <p:nvSpPr>
            <p:cNvPr id="58" name="Freeform 5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6889"/>
              </a:solidFill>
            </a:ln>
          </p:spPr>
          <p:txBody>
            <a:bodyPr/>
            <a:lstStyle/>
            <a:p>
              <a:endParaRPr lang="es-PE"/>
            </a:p>
          </p:txBody>
        </p:sp>
        <p:sp>
          <p:nvSpPr>
            <p:cNvPr id="59" name="TextBox 59"/>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grpSp>
        <p:nvGrpSpPr>
          <p:cNvPr id="60" name="Group 60"/>
          <p:cNvGrpSpPr/>
          <p:nvPr/>
        </p:nvGrpSpPr>
        <p:grpSpPr>
          <a:xfrm>
            <a:off x="405344" y="7539408"/>
            <a:ext cx="6476019" cy="329868"/>
            <a:chOff x="0" y="0"/>
            <a:chExt cx="2320859" cy="118217"/>
          </a:xfrm>
        </p:grpSpPr>
        <p:sp>
          <p:nvSpPr>
            <p:cNvPr id="61" name="Freeform 61"/>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9BBE3"/>
            </a:solidFill>
            <a:ln>
              <a:noFill/>
            </a:ln>
          </p:spPr>
          <p:txBody>
            <a:bodyPr/>
            <a:lstStyle/>
            <a:p>
              <a:endParaRPr lang="es-PE"/>
            </a:p>
          </p:txBody>
        </p:sp>
        <p:sp>
          <p:nvSpPr>
            <p:cNvPr id="62" name="TextBox 62"/>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63" name="Group 63"/>
          <p:cNvGrpSpPr/>
          <p:nvPr/>
        </p:nvGrpSpPr>
        <p:grpSpPr>
          <a:xfrm>
            <a:off x="321805" y="7532668"/>
            <a:ext cx="334157" cy="334157"/>
            <a:chOff x="0" y="0"/>
            <a:chExt cx="812800" cy="812800"/>
          </a:xfrm>
        </p:grpSpPr>
        <p:sp>
          <p:nvSpPr>
            <p:cNvPr id="64" name="Freeform 6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BBE3"/>
              </a:solidFill>
            </a:ln>
          </p:spPr>
          <p:txBody>
            <a:bodyPr/>
            <a:lstStyle/>
            <a:p>
              <a:endParaRPr lang="es-PE"/>
            </a:p>
          </p:txBody>
        </p:sp>
        <p:sp>
          <p:nvSpPr>
            <p:cNvPr id="65" name="TextBox 65"/>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grpSp>
        <p:nvGrpSpPr>
          <p:cNvPr id="66" name="Group 66"/>
          <p:cNvGrpSpPr/>
          <p:nvPr/>
        </p:nvGrpSpPr>
        <p:grpSpPr>
          <a:xfrm>
            <a:off x="391529" y="3896498"/>
            <a:ext cx="6476019" cy="329868"/>
            <a:chOff x="0" y="0"/>
            <a:chExt cx="2320859" cy="118217"/>
          </a:xfrm>
        </p:grpSpPr>
        <p:sp>
          <p:nvSpPr>
            <p:cNvPr id="67" name="Freeform 67"/>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23F6A"/>
            </a:solidFill>
            <a:ln>
              <a:noFill/>
            </a:ln>
          </p:spPr>
          <p:txBody>
            <a:bodyPr/>
            <a:lstStyle/>
            <a:p>
              <a:endParaRPr lang="es-PE"/>
            </a:p>
          </p:txBody>
        </p:sp>
        <p:sp>
          <p:nvSpPr>
            <p:cNvPr id="68" name="TextBox 68"/>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69" name="Group 69"/>
          <p:cNvGrpSpPr/>
          <p:nvPr/>
        </p:nvGrpSpPr>
        <p:grpSpPr>
          <a:xfrm>
            <a:off x="307990" y="3889759"/>
            <a:ext cx="334157" cy="334157"/>
            <a:chOff x="0" y="0"/>
            <a:chExt cx="812800" cy="812800"/>
          </a:xfrm>
        </p:grpSpPr>
        <p:sp>
          <p:nvSpPr>
            <p:cNvPr id="70" name="Freeform 7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6889"/>
              </a:solidFill>
            </a:ln>
          </p:spPr>
          <p:txBody>
            <a:bodyPr/>
            <a:lstStyle/>
            <a:p>
              <a:endParaRPr lang="es-PE"/>
            </a:p>
          </p:txBody>
        </p:sp>
        <p:sp>
          <p:nvSpPr>
            <p:cNvPr id="71" name="TextBox 71"/>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sp>
        <p:nvSpPr>
          <p:cNvPr id="72" name="TextBox 72"/>
          <p:cNvSpPr txBox="1"/>
          <p:nvPr/>
        </p:nvSpPr>
        <p:spPr>
          <a:xfrm>
            <a:off x="248990" y="913891"/>
            <a:ext cx="2254185" cy="405056"/>
          </a:xfrm>
          <a:prstGeom prst="rect">
            <a:avLst/>
          </a:prstGeom>
        </p:spPr>
        <p:txBody>
          <a:bodyPr wrap="square" lIns="0" tIns="0" rIns="0" bIns="0" rtlCol="0" anchor="t">
            <a:spAutoFit/>
          </a:bodyPr>
          <a:lstStyle/>
          <a:p>
            <a:pPr algn="ctr">
              <a:lnSpc>
                <a:spcPts val="3399"/>
              </a:lnSpc>
              <a:spcBef>
                <a:spcPct val="0"/>
              </a:spcBef>
            </a:pPr>
            <a:r>
              <a:rPr lang="en-US" sz="2427" dirty="0">
                <a:solidFill>
                  <a:srgbClr val="29BBE3"/>
                </a:solidFill>
                <a:latin typeface="Montserrat ExtraBold" pitchFamily="2" charset="0"/>
              </a:rPr>
              <a:t>AUDITORIA</a:t>
            </a:r>
          </a:p>
        </p:txBody>
      </p:sp>
      <p:sp>
        <p:nvSpPr>
          <p:cNvPr id="73" name="TextBox 73"/>
          <p:cNvSpPr txBox="1"/>
          <p:nvPr/>
        </p:nvSpPr>
        <p:spPr>
          <a:xfrm>
            <a:off x="407675" y="1398942"/>
            <a:ext cx="6572692" cy="1874222"/>
          </a:xfrm>
          <a:prstGeom prst="rect">
            <a:avLst/>
          </a:prstGeom>
        </p:spPr>
        <p:txBody>
          <a:bodyPr lIns="0" tIns="0" rIns="0" bIns="0" rtlCol="0" anchor="t">
            <a:spAutoFit/>
          </a:bodyPr>
          <a:lstStyle/>
          <a:p>
            <a:pPr algn="just">
              <a:lnSpc>
                <a:spcPts val="1680"/>
              </a:lnSpc>
            </a:pPr>
            <a:r>
              <a:rPr lang="en-US" sz="1200" dirty="0">
                <a:solidFill>
                  <a:srgbClr val="223F6A"/>
                </a:solidFill>
                <a:latin typeface="Montserrat"/>
              </a:rPr>
              <a:t>As </a:t>
            </a:r>
            <a:r>
              <a:rPr lang="en-US" sz="1200" dirty="0" err="1">
                <a:solidFill>
                  <a:srgbClr val="223F6A"/>
                </a:solidFill>
                <a:latin typeface="Montserrat"/>
              </a:rPr>
              <a:t>auditorias</a:t>
            </a:r>
            <a:r>
              <a:rPr lang="en-US" sz="1200" dirty="0">
                <a:solidFill>
                  <a:srgbClr val="223F6A"/>
                </a:solidFill>
                <a:latin typeface="Montserrat"/>
              </a:rPr>
              <a:t> </a:t>
            </a:r>
            <a:r>
              <a:rPr lang="en-US" sz="1200" dirty="0" err="1">
                <a:solidFill>
                  <a:srgbClr val="223F6A"/>
                </a:solidFill>
                <a:latin typeface="Montserrat"/>
              </a:rPr>
              <a:t>nunca</a:t>
            </a:r>
            <a:r>
              <a:rPr lang="en-US" sz="1200" dirty="0">
                <a:solidFill>
                  <a:srgbClr val="223F6A"/>
                </a:solidFill>
                <a:latin typeface="Montserrat"/>
              </a:rPr>
              <a:t> </a:t>
            </a:r>
            <a:r>
              <a:rPr lang="en-US" sz="1200" dirty="0" err="1">
                <a:solidFill>
                  <a:srgbClr val="223F6A"/>
                </a:solidFill>
                <a:latin typeface="Montserrat"/>
              </a:rPr>
              <a:t>são</a:t>
            </a:r>
            <a:r>
              <a:rPr lang="en-US" sz="1200" dirty="0">
                <a:solidFill>
                  <a:srgbClr val="223F6A"/>
                </a:solidFill>
                <a:latin typeface="Montserrat"/>
              </a:rPr>
              <a:t> </a:t>
            </a:r>
            <a:r>
              <a:rPr lang="en-US" sz="1200" dirty="0" err="1">
                <a:solidFill>
                  <a:srgbClr val="223F6A"/>
                </a:solidFill>
                <a:latin typeface="Montserrat"/>
              </a:rPr>
              <a:t>iguais</a:t>
            </a:r>
            <a:r>
              <a:rPr lang="en-US" sz="1200" dirty="0">
                <a:solidFill>
                  <a:srgbClr val="223F6A"/>
                </a:solidFill>
                <a:latin typeface="Montserrat"/>
              </a:rPr>
              <a:t>; </a:t>
            </a:r>
            <a:r>
              <a:rPr lang="en-US" sz="1200" dirty="0" err="1">
                <a:solidFill>
                  <a:srgbClr val="223F6A"/>
                </a:solidFill>
                <a:latin typeface="Montserrat"/>
              </a:rPr>
              <a:t>embora</a:t>
            </a:r>
            <a:r>
              <a:rPr lang="en-US" sz="1200" dirty="0">
                <a:solidFill>
                  <a:srgbClr val="223F6A"/>
                </a:solidFill>
                <a:latin typeface="Montserrat"/>
              </a:rPr>
              <a:t> as </a:t>
            </a:r>
            <a:r>
              <a:rPr lang="en-US" sz="1200" dirty="0" err="1">
                <a:solidFill>
                  <a:srgbClr val="223F6A"/>
                </a:solidFill>
                <a:latin typeface="Montserrat"/>
              </a:rPr>
              <a:t>metodologias</a:t>
            </a:r>
            <a:r>
              <a:rPr lang="en-US" sz="1200" dirty="0">
                <a:solidFill>
                  <a:srgbClr val="223F6A"/>
                </a:solidFill>
                <a:latin typeface="Montserrat"/>
              </a:rPr>
              <a:t> </a:t>
            </a:r>
            <a:r>
              <a:rPr lang="en-US" sz="1200" dirty="0" err="1">
                <a:solidFill>
                  <a:srgbClr val="223F6A"/>
                </a:solidFill>
                <a:latin typeface="Montserrat"/>
              </a:rPr>
              <a:t>utilizadas</a:t>
            </a:r>
            <a:r>
              <a:rPr lang="en-US" sz="1200" dirty="0">
                <a:solidFill>
                  <a:srgbClr val="223F6A"/>
                </a:solidFill>
                <a:latin typeface="Montserrat"/>
              </a:rPr>
              <a:t> </a:t>
            </a:r>
            <a:r>
              <a:rPr lang="en-US" sz="1200" dirty="0" err="1">
                <a:solidFill>
                  <a:srgbClr val="223F6A"/>
                </a:solidFill>
                <a:latin typeface="Montserrat"/>
              </a:rPr>
              <a:t>pelas</a:t>
            </a:r>
            <a:r>
              <a:rPr lang="en-US" sz="1200" dirty="0">
                <a:solidFill>
                  <a:srgbClr val="223F6A"/>
                </a:solidFill>
                <a:latin typeface="Montserrat"/>
              </a:rPr>
              <a:t> </a:t>
            </a:r>
            <a:r>
              <a:rPr lang="en-US" sz="1200" dirty="0" err="1">
                <a:solidFill>
                  <a:srgbClr val="223F6A"/>
                </a:solidFill>
                <a:latin typeface="Montserrat"/>
              </a:rPr>
              <a:t>empresas</a:t>
            </a:r>
            <a:r>
              <a:rPr lang="en-US" sz="1200" dirty="0">
                <a:solidFill>
                  <a:srgbClr val="223F6A"/>
                </a:solidFill>
                <a:latin typeface="Montserrat"/>
              </a:rPr>
              <a:t> de auditoria </a:t>
            </a:r>
            <a:r>
              <a:rPr lang="en-US" sz="1200" dirty="0" err="1">
                <a:solidFill>
                  <a:srgbClr val="223F6A"/>
                </a:solidFill>
                <a:latin typeface="Montserrat"/>
              </a:rPr>
              <a:t>sejam</a:t>
            </a:r>
            <a:r>
              <a:rPr lang="en-US" sz="1200" dirty="0">
                <a:solidFill>
                  <a:srgbClr val="223F6A"/>
                </a:solidFill>
                <a:latin typeface="Montserrat"/>
              </a:rPr>
              <a:t> </a:t>
            </a:r>
            <a:r>
              <a:rPr lang="en-US" sz="1200" dirty="0" err="1">
                <a:solidFill>
                  <a:srgbClr val="223F6A"/>
                </a:solidFill>
                <a:latin typeface="Montserrat"/>
              </a:rPr>
              <a:t>semelhantes</a:t>
            </a:r>
            <a:r>
              <a:rPr lang="en-US" sz="1200" dirty="0">
                <a:solidFill>
                  <a:srgbClr val="223F6A"/>
                </a:solidFill>
                <a:latin typeface="Montserrat"/>
              </a:rPr>
              <a:t>, </a:t>
            </a:r>
            <a:r>
              <a:rPr lang="en-US" sz="1200" dirty="0" err="1">
                <a:solidFill>
                  <a:srgbClr val="223F6A"/>
                </a:solidFill>
                <a:latin typeface="Montserrat"/>
              </a:rPr>
              <a:t>acreditamos</a:t>
            </a:r>
            <a:r>
              <a:rPr lang="en-US" sz="1200" dirty="0">
                <a:solidFill>
                  <a:srgbClr val="223F6A"/>
                </a:solidFill>
                <a:latin typeface="Montserrat"/>
              </a:rPr>
              <a:t> que o </a:t>
            </a:r>
            <a:r>
              <a:rPr lang="en-US" sz="1200" dirty="0" err="1">
                <a:solidFill>
                  <a:srgbClr val="223F6A"/>
                </a:solidFill>
                <a:latin typeface="Montserrat"/>
              </a:rPr>
              <a:t>diferencial</a:t>
            </a:r>
            <a:r>
              <a:rPr lang="en-US" sz="1200" dirty="0">
                <a:solidFill>
                  <a:srgbClr val="223F6A"/>
                </a:solidFill>
                <a:latin typeface="Montserrat"/>
              </a:rPr>
              <a:t> da </a:t>
            </a:r>
            <a:r>
              <a:rPr lang="en-US" sz="1200" dirty="0" err="1">
                <a:solidFill>
                  <a:srgbClr val="223F6A"/>
                </a:solidFill>
                <a:latin typeface="Montserrat"/>
              </a:rPr>
              <a:t>nossa</a:t>
            </a:r>
            <a:r>
              <a:rPr lang="en-US" sz="1200" dirty="0">
                <a:solidFill>
                  <a:srgbClr val="223F6A"/>
                </a:solidFill>
                <a:latin typeface="Montserrat"/>
              </a:rPr>
              <a:t> </a:t>
            </a:r>
            <a:r>
              <a:rPr lang="en-US" sz="1200" dirty="0" err="1">
                <a:solidFill>
                  <a:srgbClr val="223F6A"/>
                </a:solidFill>
                <a:latin typeface="Montserrat"/>
              </a:rPr>
              <a:t>empresa</a:t>
            </a:r>
            <a:r>
              <a:rPr lang="en-US" sz="1200" dirty="0">
                <a:solidFill>
                  <a:srgbClr val="223F6A"/>
                </a:solidFill>
                <a:latin typeface="Montserrat"/>
              </a:rPr>
              <a:t> reside </a:t>
            </a:r>
            <a:r>
              <a:rPr lang="en-US" sz="1200" dirty="0" err="1">
                <a:solidFill>
                  <a:srgbClr val="223F6A"/>
                </a:solidFill>
                <a:latin typeface="Montserrat"/>
              </a:rPr>
              <a:t>na</a:t>
            </a:r>
            <a:r>
              <a:rPr lang="en-US" sz="1200" dirty="0">
                <a:solidFill>
                  <a:srgbClr val="223F6A"/>
                </a:solidFill>
                <a:latin typeface="Montserrat"/>
              </a:rPr>
              <a:t> </a:t>
            </a:r>
            <a:r>
              <a:rPr lang="en-US" sz="1200" dirty="0" err="1">
                <a:solidFill>
                  <a:srgbClr val="223F6A"/>
                </a:solidFill>
                <a:latin typeface="Montserrat"/>
              </a:rPr>
              <a:t>qualidade</a:t>
            </a:r>
            <a:r>
              <a:rPr lang="en-US" sz="1200" dirty="0">
                <a:solidFill>
                  <a:srgbClr val="223F6A"/>
                </a:solidFill>
                <a:latin typeface="Montserrat"/>
              </a:rPr>
              <a:t> e </a:t>
            </a:r>
            <a:r>
              <a:rPr lang="en-US" sz="1200" dirty="0" err="1">
                <a:solidFill>
                  <a:srgbClr val="223F6A"/>
                </a:solidFill>
                <a:latin typeface="Montserrat"/>
              </a:rPr>
              <a:t>na</a:t>
            </a:r>
            <a:r>
              <a:rPr lang="en-US" sz="1200" dirty="0">
                <a:solidFill>
                  <a:srgbClr val="223F6A"/>
                </a:solidFill>
                <a:latin typeface="Montserrat"/>
              </a:rPr>
              <a:t> </a:t>
            </a:r>
            <a:r>
              <a:rPr lang="en-US" sz="1200" dirty="0" err="1">
                <a:solidFill>
                  <a:srgbClr val="223F6A"/>
                </a:solidFill>
                <a:latin typeface="Montserrat"/>
              </a:rPr>
              <a:t>orientação</a:t>
            </a:r>
            <a:r>
              <a:rPr lang="en-US" sz="1200" dirty="0">
                <a:solidFill>
                  <a:srgbClr val="223F6A"/>
                </a:solidFill>
                <a:latin typeface="Montserrat"/>
              </a:rPr>
              <a:t> do </a:t>
            </a:r>
            <a:r>
              <a:rPr lang="en-US" sz="1200" dirty="0" err="1">
                <a:solidFill>
                  <a:srgbClr val="223F6A"/>
                </a:solidFill>
                <a:latin typeface="Montserrat"/>
              </a:rPr>
              <a:t>serviço</a:t>
            </a:r>
            <a:r>
              <a:rPr lang="en-US" sz="1200" dirty="0">
                <a:solidFill>
                  <a:srgbClr val="223F6A"/>
                </a:solidFill>
                <a:latin typeface="Montserrat"/>
              </a:rPr>
              <a:t>, </a:t>
            </a:r>
            <a:r>
              <a:rPr lang="en-US" sz="1200" dirty="0" err="1">
                <a:solidFill>
                  <a:srgbClr val="223F6A"/>
                </a:solidFill>
                <a:latin typeface="Montserrat"/>
              </a:rPr>
              <a:t>na</a:t>
            </a:r>
            <a:r>
              <a:rPr lang="en-US" sz="1200" dirty="0">
                <a:solidFill>
                  <a:srgbClr val="223F6A"/>
                </a:solidFill>
                <a:latin typeface="Montserrat"/>
              </a:rPr>
              <a:t> </a:t>
            </a:r>
            <a:r>
              <a:rPr lang="en-US" sz="1200" dirty="0" err="1">
                <a:solidFill>
                  <a:srgbClr val="223F6A"/>
                </a:solidFill>
                <a:latin typeface="Montserrat"/>
              </a:rPr>
              <a:t>experiência</a:t>
            </a:r>
            <a:r>
              <a:rPr lang="en-US" sz="1200" dirty="0">
                <a:solidFill>
                  <a:srgbClr val="223F6A"/>
                </a:solidFill>
                <a:latin typeface="Montserrat"/>
              </a:rPr>
              <a:t>, </a:t>
            </a:r>
            <a:r>
              <a:rPr lang="en-US" sz="1200" dirty="0" err="1">
                <a:solidFill>
                  <a:srgbClr val="223F6A"/>
                </a:solidFill>
                <a:latin typeface="Montserrat"/>
              </a:rPr>
              <a:t>dedicação</a:t>
            </a:r>
            <a:r>
              <a:rPr lang="en-US" sz="1200" dirty="0">
                <a:solidFill>
                  <a:srgbClr val="223F6A"/>
                </a:solidFill>
                <a:latin typeface="Montserrat"/>
              </a:rPr>
              <a:t> e </a:t>
            </a:r>
            <a:r>
              <a:rPr lang="en-US" sz="1200" dirty="0" err="1">
                <a:solidFill>
                  <a:srgbClr val="223F6A"/>
                </a:solidFill>
                <a:latin typeface="Montserrat"/>
              </a:rPr>
              <a:t>liderança</a:t>
            </a:r>
            <a:r>
              <a:rPr lang="en-US" sz="1200" dirty="0">
                <a:solidFill>
                  <a:srgbClr val="223F6A"/>
                </a:solidFill>
                <a:latin typeface="Montserrat"/>
              </a:rPr>
              <a:t> dos </a:t>
            </a:r>
            <a:r>
              <a:rPr lang="en-US" sz="1200" dirty="0" err="1">
                <a:solidFill>
                  <a:srgbClr val="223F6A"/>
                </a:solidFill>
                <a:latin typeface="Montserrat"/>
              </a:rPr>
              <a:t>profissionais</a:t>
            </a:r>
            <a:r>
              <a:rPr lang="en-US" sz="1200" dirty="0">
                <a:solidFill>
                  <a:srgbClr val="223F6A"/>
                </a:solidFill>
                <a:latin typeface="Montserrat"/>
              </a:rPr>
              <a:t> </a:t>
            </a:r>
            <a:r>
              <a:rPr lang="en-US" sz="1200" dirty="0" err="1">
                <a:solidFill>
                  <a:srgbClr val="223F6A"/>
                </a:solidFill>
                <a:latin typeface="Montserrat"/>
              </a:rPr>
              <a:t>envolvidos</a:t>
            </a:r>
            <a:r>
              <a:rPr lang="en-US" sz="1200" dirty="0">
                <a:solidFill>
                  <a:srgbClr val="223F6A"/>
                </a:solidFill>
                <a:latin typeface="Montserrat"/>
              </a:rPr>
              <a:t>, </a:t>
            </a:r>
            <a:r>
              <a:rPr lang="en-US" sz="1200" dirty="0" err="1">
                <a:solidFill>
                  <a:srgbClr val="223F6A"/>
                </a:solidFill>
                <a:latin typeface="Montserrat"/>
              </a:rPr>
              <a:t>na</a:t>
            </a:r>
            <a:r>
              <a:rPr lang="en-US" sz="1200" dirty="0">
                <a:solidFill>
                  <a:srgbClr val="223F6A"/>
                </a:solidFill>
                <a:latin typeface="Montserrat"/>
              </a:rPr>
              <a:t> </a:t>
            </a:r>
            <a:r>
              <a:rPr lang="en-US" sz="1200" dirty="0" err="1">
                <a:solidFill>
                  <a:srgbClr val="223F6A"/>
                </a:solidFill>
                <a:latin typeface="Montserrat"/>
              </a:rPr>
              <a:t>capacidade</a:t>
            </a:r>
            <a:r>
              <a:rPr lang="en-US" sz="1200" dirty="0">
                <a:solidFill>
                  <a:srgbClr val="223F6A"/>
                </a:solidFill>
                <a:latin typeface="Montserrat"/>
              </a:rPr>
              <a:t> da </a:t>
            </a:r>
            <a:r>
              <a:rPr lang="en-US" sz="1200" dirty="0" err="1">
                <a:solidFill>
                  <a:srgbClr val="223F6A"/>
                </a:solidFill>
                <a:latin typeface="Montserrat"/>
              </a:rPr>
              <a:t>equipe</a:t>
            </a:r>
            <a:r>
              <a:rPr lang="en-US" sz="1200" dirty="0">
                <a:solidFill>
                  <a:srgbClr val="223F6A"/>
                </a:solidFill>
                <a:latin typeface="Montserrat"/>
              </a:rPr>
              <a:t> de </a:t>
            </a:r>
            <a:r>
              <a:rPr lang="en-US" sz="1200" dirty="0" err="1">
                <a:solidFill>
                  <a:srgbClr val="223F6A"/>
                </a:solidFill>
                <a:latin typeface="Montserrat"/>
              </a:rPr>
              <a:t>apresentar</a:t>
            </a:r>
            <a:r>
              <a:rPr lang="en-US" sz="1200" dirty="0">
                <a:solidFill>
                  <a:srgbClr val="223F6A"/>
                </a:solidFill>
                <a:latin typeface="Montserrat"/>
              </a:rPr>
              <a:t> </a:t>
            </a:r>
            <a:r>
              <a:rPr lang="en-US" sz="1200" dirty="0" err="1">
                <a:solidFill>
                  <a:srgbClr val="223F6A"/>
                </a:solidFill>
                <a:latin typeface="Montserrat"/>
              </a:rPr>
              <a:t>recomendações</a:t>
            </a:r>
            <a:r>
              <a:rPr lang="en-US" sz="1200" dirty="0">
                <a:solidFill>
                  <a:srgbClr val="223F6A"/>
                </a:solidFill>
                <a:latin typeface="Montserrat"/>
              </a:rPr>
              <a:t> que </a:t>
            </a:r>
            <a:r>
              <a:rPr lang="en-US" sz="1200" dirty="0" err="1">
                <a:solidFill>
                  <a:srgbClr val="223F6A"/>
                </a:solidFill>
                <a:latin typeface="Montserrat"/>
              </a:rPr>
              <a:t>agreguem</a:t>
            </a:r>
            <a:r>
              <a:rPr lang="en-US" sz="1200" dirty="0">
                <a:solidFill>
                  <a:srgbClr val="223F6A"/>
                </a:solidFill>
                <a:latin typeface="Montserrat"/>
              </a:rPr>
              <a:t> valor </a:t>
            </a:r>
            <a:r>
              <a:rPr lang="en-US" sz="1200" dirty="0" err="1">
                <a:solidFill>
                  <a:srgbClr val="223F6A"/>
                </a:solidFill>
                <a:latin typeface="Montserrat"/>
              </a:rPr>
              <a:t>ao</a:t>
            </a:r>
            <a:r>
              <a:rPr lang="en-US" sz="1200" dirty="0">
                <a:solidFill>
                  <a:srgbClr val="223F6A"/>
                </a:solidFill>
                <a:latin typeface="Montserrat"/>
              </a:rPr>
              <a:t> </a:t>
            </a:r>
            <a:r>
              <a:rPr lang="en-US" sz="1200" dirty="0" err="1">
                <a:solidFill>
                  <a:srgbClr val="223F6A"/>
                </a:solidFill>
                <a:latin typeface="Montserrat"/>
              </a:rPr>
              <a:t>negócio</a:t>
            </a:r>
            <a:r>
              <a:rPr lang="en-US" sz="1200" dirty="0">
                <a:solidFill>
                  <a:srgbClr val="223F6A"/>
                </a:solidFill>
                <a:latin typeface="Montserrat"/>
              </a:rPr>
              <a:t> e no </a:t>
            </a:r>
            <a:r>
              <a:rPr lang="en-US" sz="1200" dirty="0" err="1">
                <a:solidFill>
                  <a:srgbClr val="223F6A"/>
                </a:solidFill>
                <a:latin typeface="Montserrat"/>
              </a:rPr>
              <a:t>estabelecimento</a:t>
            </a:r>
            <a:r>
              <a:rPr lang="en-US" sz="1200" dirty="0">
                <a:solidFill>
                  <a:srgbClr val="223F6A"/>
                </a:solidFill>
                <a:latin typeface="Montserrat"/>
              </a:rPr>
              <a:t> de </a:t>
            </a:r>
            <a:r>
              <a:rPr lang="en-US" sz="1200" dirty="0" err="1">
                <a:solidFill>
                  <a:srgbClr val="223F6A"/>
                </a:solidFill>
                <a:latin typeface="Montserrat"/>
              </a:rPr>
              <a:t>uma</a:t>
            </a:r>
            <a:r>
              <a:rPr lang="en-US" sz="1200" dirty="0">
                <a:solidFill>
                  <a:srgbClr val="223F6A"/>
                </a:solidFill>
                <a:latin typeface="Montserrat"/>
              </a:rPr>
              <a:t> </a:t>
            </a:r>
            <a:r>
              <a:rPr lang="en-US" sz="1200" dirty="0" err="1">
                <a:solidFill>
                  <a:srgbClr val="223F6A"/>
                </a:solidFill>
                <a:latin typeface="Montserrat"/>
              </a:rPr>
              <a:t>comunicação</a:t>
            </a:r>
            <a:r>
              <a:rPr lang="en-US" sz="1200" dirty="0">
                <a:solidFill>
                  <a:srgbClr val="223F6A"/>
                </a:solidFill>
                <a:latin typeface="Montserrat"/>
              </a:rPr>
              <a:t> </a:t>
            </a:r>
            <a:r>
              <a:rPr lang="en-US" sz="1200" dirty="0" err="1">
                <a:solidFill>
                  <a:srgbClr val="223F6A"/>
                </a:solidFill>
                <a:latin typeface="Montserrat"/>
              </a:rPr>
              <a:t>adequada</a:t>
            </a:r>
            <a:r>
              <a:rPr lang="en-US" sz="1200" dirty="0">
                <a:solidFill>
                  <a:srgbClr val="223F6A"/>
                </a:solidFill>
                <a:latin typeface="Montserrat"/>
              </a:rPr>
              <a:t>, </a:t>
            </a:r>
            <a:r>
              <a:rPr lang="en-US" sz="1200" dirty="0" err="1">
                <a:solidFill>
                  <a:srgbClr val="223F6A"/>
                </a:solidFill>
                <a:latin typeface="Montserrat"/>
              </a:rPr>
              <a:t>bem</a:t>
            </a:r>
            <a:r>
              <a:rPr lang="en-US" sz="1200" dirty="0">
                <a:solidFill>
                  <a:srgbClr val="223F6A"/>
                </a:solidFill>
                <a:latin typeface="Montserrat"/>
              </a:rPr>
              <a:t> </a:t>
            </a:r>
            <a:r>
              <a:rPr lang="en-US" sz="1200" dirty="0" err="1">
                <a:solidFill>
                  <a:srgbClr val="223F6A"/>
                </a:solidFill>
                <a:latin typeface="Montserrat"/>
              </a:rPr>
              <a:t>como</a:t>
            </a:r>
            <a:r>
              <a:rPr lang="en-US" sz="1200" dirty="0">
                <a:solidFill>
                  <a:srgbClr val="223F6A"/>
                </a:solidFill>
                <a:latin typeface="Montserrat"/>
              </a:rPr>
              <a:t> </a:t>
            </a:r>
            <a:r>
              <a:rPr lang="en-US" sz="1200" dirty="0" err="1">
                <a:solidFill>
                  <a:srgbClr val="223F6A"/>
                </a:solidFill>
                <a:latin typeface="Montserrat"/>
              </a:rPr>
              <a:t>na</a:t>
            </a:r>
            <a:r>
              <a:rPr lang="en-US" sz="1200" dirty="0">
                <a:solidFill>
                  <a:srgbClr val="223F6A"/>
                </a:solidFill>
                <a:latin typeface="Montserrat"/>
              </a:rPr>
              <a:t> </a:t>
            </a:r>
            <a:r>
              <a:rPr lang="en-US" sz="1200" dirty="0" err="1">
                <a:solidFill>
                  <a:srgbClr val="223F6A"/>
                </a:solidFill>
                <a:latin typeface="Montserrat"/>
              </a:rPr>
              <a:t>resposta</a:t>
            </a:r>
            <a:r>
              <a:rPr lang="en-US" sz="1200" dirty="0">
                <a:solidFill>
                  <a:srgbClr val="223F6A"/>
                </a:solidFill>
                <a:latin typeface="Montserrat"/>
              </a:rPr>
              <a:t> </a:t>
            </a:r>
            <a:r>
              <a:rPr lang="en-US" sz="1200" dirty="0" err="1">
                <a:solidFill>
                  <a:srgbClr val="223F6A"/>
                </a:solidFill>
                <a:latin typeface="Montserrat"/>
              </a:rPr>
              <a:t>oportuna</a:t>
            </a:r>
            <a:r>
              <a:rPr lang="en-US" sz="1200" dirty="0">
                <a:solidFill>
                  <a:srgbClr val="223F6A"/>
                </a:solidFill>
                <a:latin typeface="Montserrat"/>
              </a:rPr>
              <a:t> </a:t>
            </a:r>
            <a:r>
              <a:rPr lang="en-US" sz="1200" dirty="0" err="1">
                <a:solidFill>
                  <a:srgbClr val="223F6A"/>
                </a:solidFill>
                <a:latin typeface="Montserrat"/>
              </a:rPr>
              <a:t>às</a:t>
            </a:r>
            <a:r>
              <a:rPr lang="en-US" sz="1200" dirty="0">
                <a:solidFill>
                  <a:srgbClr val="223F6A"/>
                </a:solidFill>
                <a:latin typeface="Montserrat"/>
              </a:rPr>
              <a:t> </a:t>
            </a:r>
            <a:r>
              <a:rPr lang="en-US" sz="1200" dirty="0" err="1">
                <a:solidFill>
                  <a:srgbClr val="223F6A"/>
                </a:solidFill>
                <a:latin typeface="Montserrat"/>
              </a:rPr>
              <a:t>solicitações</a:t>
            </a:r>
            <a:r>
              <a:rPr lang="en-US" sz="1200" dirty="0">
                <a:solidFill>
                  <a:srgbClr val="223F6A"/>
                </a:solidFill>
                <a:latin typeface="Montserrat"/>
              </a:rPr>
              <a:t>.</a:t>
            </a:r>
          </a:p>
          <a:p>
            <a:pPr algn="just">
              <a:lnSpc>
                <a:spcPts val="1680"/>
              </a:lnSpc>
            </a:pPr>
            <a:endParaRPr lang="en-US" sz="1200" dirty="0">
              <a:solidFill>
                <a:srgbClr val="223F6A"/>
              </a:solidFill>
              <a:latin typeface="Montserrat"/>
            </a:endParaRPr>
          </a:p>
          <a:p>
            <a:pPr marL="0" lvl="0" indent="0" algn="just">
              <a:lnSpc>
                <a:spcPts val="1680"/>
              </a:lnSpc>
              <a:spcBef>
                <a:spcPct val="0"/>
              </a:spcBef>
            </a:pPr>
            <a:r>
              <a:rPr lang="en-US" sz="1200" dirty="0" err="1">
                <a:solidFill>
                  <a:srgbClr val="223F6A"/>
                </a:solidFill>
                <a:latin typeface="Montserrat"/>
              </a:rPr>
              <a:t>Acreditamos</a:t>
            </a:r>
            <a:r>
              <a:rPr lang="en-US" sz="1200" dirty="0">
                <a:solidFill>
                  <a:srgbClr val="223F6A"/>
                </a:solidFill>
                <a:latin typeface="Montserrat"/>
              </a:rPr>
              <a:t> </a:t>
            </a:r>
            <a:r>
              <a:rPr lang="en-US" sz="1200" dirty="0" err="1">
                <a:solidFill>
                  <a:srgbClr val="223F6A"/>
                </a:solidFill>
                <a:latin typeface="Montserrat"/>
              </a:rPr>
              <a:t>firmemente</a:t>
            </a:r>
            <a:r>
              <a:rPr lang="en-US" sz="1200" dirty="0">
                <a:solidFill>
                  <a:srgbClr val="223F6A"/>
                </a:solidFill>
                <a:latin typeface="Montserrat"/>
              </a:rPr>
              <a:t> que </a:t>
            </a:r>
            <a:r>
              <a:rPr lang="en-US" sz="1200" dirty="0" err="1">
                <a:solidFill>
                  <a:srgbClr val="223F6A"/>
                </a:solidFill>
                <a:latin typeface="Montserrat"/>
              </a:rPr>
              <a:t>nossa</a:t>
            </a:r>
            <a:r>
              <a:rPr lang="en-US" sz="1200" dirty="0">
                <a:solidFill>
                  <a:srgbClr val="223F6A"/>
                </a:solidFill>
                <a:latin typeface="Montserrat"/>
              </a:rPr>
              <a:t> </a:t>
            </a:r>
            <a:r>
              <a:rPr lang="en-US" sz="1200" dirty="0" err="1">
                <a:solidFill>
                  <a:srgbClr val="223F6A"/>
                </a:solidFill>
                <a:latin typeface="Montserrat"/>
              </a:rPr>
              <a:t>equipe</a:t>
            </a:r>
            <a:r>
              <a:rPr lang="en-US" sz="1200" dirty="0">
                <a:solidFill>
                  <a:srgbClr val="223F6A"/>
                </a:solidFill>
                <a:latin typeface="Montserrat"/>
              </a:rPr>
              <a:t> </a:t>
            </a:r>
            <a:r>
              <a:rPr lang="en-US" sz="1200" dirty="0" err="1">
                <a:solidFill>
                  <a:srgbClr val="223F6A"/>
                </a:solidFill>
                <a:latin typeface="Montserrat"/>
              </a:rPr>
              <a:t>profissional</a:t>
            </a:r>
            <a:r>
              <a:rPr lang="en-US" sz="1200" dirty="0">
                <a:solidFill>
                  <a:srgbClr val="223F6A"/>
                </a:solidFill>
                <a:latin typeface="Montserrat"/>
              </a:rPr>
              <a:t> </a:t>
            </a:r>
            <a:r>
              <a:rPr lang="en-US" sz="1200" dirty="0" err="1">
                <a:solidFill>
                  <a:srgbClr val="223F6A"/>
                </a:solidFill>
                <a:latin typeface="Montserrat"/>
              </a:rPr>
              <a:t>possui</a:t>
            </a:r>
            <a:r>
              <a:rPr lang="en-US" sz="1200" dirty="0">
                <a:solidFill>
                  <a:srgbClr val="223F6A"/>
                </a:solidFill>
                <a:latin typeface="Montserrat"/>
              </a:rPr>
              <a:t> a </a:t>
            </a:r>
            <a:r>
              <a:rPr lang="en-US" sz="1200" dirty="0" err="1">
                <a:solidFill>
                  <a:srgbClr val="223F6A"/>
                </a:solidFill>
                <a:latin typeface="Montserrat"/>
              </a:rPr>
              <a:t>experiência</a:t>
            </a:r>
            <a:r>
              <a:rPr lang="en-US" sz="1200" dirty="0">
                <a:solidFill>
                  <a:srgbClr val="223F6A"/>
                </a:solidFill>
                <a:latin typeface="Montserrat"/>
              </a:rPr>
              <a:t> no </a:t>
            </a:r>
            <a:r>
              <a:rPr lang="en-US" sz="1200" dirty="0" err="1">
                <a:solidFill>
                  <a:srgbClr val="223F6A"/>
                </a:solidFill>
                <a:latin typeface="Montserrat"/>
              </a:rPr>
              <a:t>setor</a:t>
            </a:r>
            <a:r>
              <a:rPr lang="en-US" sz="1200" dirty="0">
                <a:solidFill>
                  <a:srgbClr val="223F6A"/>
                </a:solidFill>
                <a:latin typeface="Montserrat"/>
              </a:rPr>
              <a:t>, a </a:t>
            </a:r>
            <a:r>
              <a:rPr lang="en-US" sz="1200" dirty="0" err="1">
                <a:solidFill>
                  <a:srgbClr val="223F6A"/>
                </a:solidFill>
                <a:latin typeface="Montserrat"/>
              </a:rPr>
              <a:t>competência</a:t>
            </a:r>
            <a:r>
              <a:rPr lang="en-US" sz="1200" dirty="0">
                <a:solidFill>
                  <a:srgbClr val="223F6A"/>
                </a:solidFill>
                <a:latin typeface="Montserrat"/>
              </a:rPr>
              <a:t> e a </a:t>
            </a:r>
            <a:r>
              <a:rPr lang="en-US" sz="1200" dirty="0" err="1">
                <a:solidFill>
                  <a:srgbClr val="223F6A"/>
                </a:solidFill>
                <a:latin typeface="Montserrat"/>
              </a:rPr>
              <a:t>disposição</a:t>
            </a:r>
            <a:r>
              <a:rPr lang="en-US" sz="1200" dirty="0">
                <a:solidFill>
                  <a:srgbClr val="223F6A"/>
                </a:solidFill>
                <a:latin typeface="Montserrat"/>
              </a:rPr>
              <a:t> </a:t>
            </a:r>
            <a:r>
              <a:rPr lang="en-US" sz="1200" dirty="0" err="1">
                <a:solidFill>
                  <a:srgbClr val="223F6A"/>
                </a:solidFill>
                <a:latin typeface="Montserrat"/>
              </a:rPr>
              <a:t>necessárias</a:t>
            </a:r>
            <a:r>
              <a:rPr lang="en-US" sz="1200" dirty="0">
                <a:solidFill>
                  <a:srgbClr val="223F6A"/>
                </a:solidFill>
                <a:latin typeface="Montserrat"/>
              </a:rPr>
              <a:t> para </a:t>
            </a:r>
            <a:r>
              <a:rPr lang="en-US" sz="1200" dirty="0" err="1">
                <a:solidFill>
                  <a:srgbClr val="223F6A"/>
                </a:solidFill>
                <a:latin typeface="Montserrat"/>
              </a:rPr>
              <a:t>fazer</a:t>
            </a:r>
            <a:r>
              <a:rPr lang="en-US" sz="1200" dirty="0">
                <a:solidFill>
                  <a:srgbClr val="223F6A"/>
                </a:solidFill>
                <a:latin typeface="Montserrat"/>
              </a:rPr>
              <a:t> </a:t>
            </a:r>
            <a:r>
              <a:rPr lang="en-US" sz="1200" dirty="0" err="1">
                <a:solidFill>
                  <a:srgbClr val="223F6A"/>
                </a:solidFill>
                <a:latin typeface="Montserrat"/>
              </a:rPr>
              <a:t>essa</a:t>
            </a:r>
            <a:r>
              <a:rPr lang="en-US" sz="1200" dirty="0">
                <a:solidFill>
                  <a:srgbClr val="223F6A"/>
                </a:solidFill>
                <a:latin typeface="Montserrat"/>
              </a:rPr>
              <a:t> </a:t>
            </a:r>
            <a:r>
              <a:rPr lang="en-US" sz="1200" dirty="0" err="1">
                <a:solidFill>
                  <a:srgbClr val="223F6A"/>
                </a:solidFill>
                <a:latin typeface="Montserrat"/>
              </a:rPr>
              <a:t>diferença</a:t>
            </a:r>
            <a:r>
              <a:rPr lang="en-US" sz="1200" dirty="0">
                <a:solidFill>
                  <a:srgbClr val="223F6A"/>
                </a:solidFill>
                <a:latin typeface="Montserrat"/>
              </a:rPr>
              <a:t> </a:t>
            </a:r>
            <a:r>
              <a:rPr lang="en-US" sz="1200" dirty="0" err="1">
                <a:solidFill>
                  <a:srgbClr val="223F6A"/>
                </a:solidFill>
                <a:latin typeface="Montserrat"/>
              </a:rPr>
              <a:t>em</a:t>
            </a:r>
            <a:r>
              <a:rPr lang="en-US" sz="1200" dirty="0">
                <a:solidFill>
                  <a:srgbClr val="223F6A"/>
                </a:solidFill>
                <a:latin typeface="Montserrat"/>
              </a:rPr>
              <a:t> </a:t>
            </a:r>
            <a:r>
              <a:rPr lang="en-US" sz="1200" dirty="0" err="1">
                <a:solidFill>
                  <a:srgbClr val="223F6A"/>
                </a:solidFill>
                <a:latin typeface="Montserrat"/>
              </a:rPr>
              <a:t>nossos</a:t>
            </a:r>
            <a:r>
              <a:rPr lang="en-US" sz="1200" dirty="0">
                <a:solidFill>
                  <a:srgbClr val="223F6A"/>
                </a:solidFill>
                <a:latin typeface="Montserrat"/>
              </a:rPr>
              <a:t> </a:t>
            </a:r>
            <a:r>
              <a:rPr lang="en-US" sz="1200" dirty="0" err="1">
                <a:solidFill>
                  <a:srgbClr val="223F6A"/>
                </a:solidFill>
                <a:latin typeface="Montserrat"/>
              </a:rPr>
              <a:t>serviços</a:t>
            </a:r>
            <a:r>
              <a:rPr lang="en-US" sz="1200" dirty="0">
                <a:solidFill>
                  <a:srgbClr val="223F6A"/>
                </a:solidFill>
                <a:latin typeface="Montserrat"/>
              </a:rPr>
              <a:t>:</a:t>
            </a:r>
          </a:p>
        </p:txBody>
      </p:sp>
      <p:sp>
        <p:nvSpPr>
          <p:cNvPr id="74" name="TextBox 74"/>
          <p:cNvSpPr txBox="1"/>
          <p:nvPr/>
        </p:nvSpPr>
        <p:spPr>
          <a:xfrm>
            <a:off x="786328" y="4356141"/>
            <a:ext cx="1902768" cy="198087"/>
          </a:xfrm>
          <a:prstGeom prst="rect">
            <a:avLst/>
          </a:prstGeom>
        </p:spPr>
        <p:txBody>
          <a:bodyPr lIns="0" tIns="0" rIns="0" bIns="0" rtlCol="0" anchor="t">
            <a:spAutoFit/>
          </a:bodyPr>
          <a:lstStyle/>
          <a:p>
            <a:pPr algn="ctr">
              <a:lnSpc>
                <a:spcPts val="1679"/>
              </a:lnSpc>
            </a:pPr>
            <a:r>
              <a:rPr lang="en-US" sz="1200">
                <a:solidFill>
                  <a:srgbClr val="FFFFFF"/>
                </a:solidFill>
                <a:latin typeface="Montserrat"/>
              </a:rPr>
              <a:t>Auditoria Administrativa </a:t>
            </a:r>
          </a:p>
        </p:txBody>
      </p:sp>
      <p:sp>
        <p:nvSpPr>
          <p:cNvPr id="75" name="TextBox 75"/>
          <p:cNvSpPr txBox="1"/>
          <p:nvPr/>
        </p:nvSpPr>
        <p:spPr>
          <a:xfrm>
            <a:off x="786328" y="4755117"/>
            <a:ext cx="1342707" cy="198087"/>
          </a:xfrm>
          <a:prstGeom prst="rect">
            <a:avLst/>
          </a:prstGeom>
        </p:spPr>
        <p:txBody>
          <a:bodyPr lIns="0" tIns="0" rIns="0" bIns="0" rtlCol="0" anchor="t">
            <a:spAutoFit/>
          </a:bodyPr>
          <a:lstStyle/>
          <a:p>
            <a:pPr algn="ctr">
              <a:lnSpc>
                <a:spcPts val="1679"/>
              </a:lnSpc>
            </a:pPr>
            <a:r>
              <a:rPr lang="en-US" sz="1200">
                <a:solidFill>
                  <a:srgbClr val="FFFFFF"/>
                </a:solidFill>
                <a:latin typeface="Montserrat"/>
              </a:rPr>
              <a:t>Auditoria Interna </a:t>
            </a:r>
          </a:p>
        </p:txBody>
      </p:sp>
      <p:sp>
        <p:nvSpPr>
          <p:cNvPr id="76" name="TextBox 76"/>
          <p:cNvSpPr txBox="1"/>
          <p:nvPr/>
        </p:nvSpPr>
        <p:spPr>
          <a:xfrm>
            <a:off x="786328" y="5155950"/>
            <a:ext cx="1787184" cy="201530"/>
          </a:xfrm>
          <a:prstGeom prst="rect">
            <a:avLst/>
          </a:prstGeom>
        </p:spPr>
        <p:txBody>
          <a:bodyPr wrap="square" lIns="0" tIns="0" rIns="0" bIns="0" rtlCol="0" anchor="t">
            <a:spAutoFit/>
          </a:bodyPr>
          <a:lstStyle/>
          <a:p>
            <a:pPr algn="ctr">
              <a:lnSpc>
                <a:spcPts val="1679"/>
              </a:lnSpc>
            </a:pPr>
            <a:r>
              <a:rPr lang="en-US" sz="1200" dirty="0">
                <a:solidFill>
                  <a:srgbClr val="FFFFFF"/>
                </a:solidFill>
                <a:latin typeface="Montserrat"/>
              </a:rPr>
              <a:t>Auditoria </a:t>
            </a:r>
            <a:r>
              <a:rPr lang="en-US" sz="1200" dirty="0" err="1">
                <a:solidFill>
                  <a:srgbClr val="FFFFFF"/>
                </a:solidFill>
                <a:latin typeface="Montserrat"/>
              </a:rPr>
              <a:t>Operacional</a:t>
            </a:r>
            <a:endParaRPr lang="en-US" sz="1200" dirty="0">
              <a:solidFill>
                <a:srgbClr val="FFFFFF"/>
              </a:solidFill>
              <a:latin typeface="Montserrat"/>
            </a:endParaRPr>
          </a:p>
        </p:txBody>
      </p:sp>
      <p:sp>
        <p:nvSpPr>
          <p:cNvPr id="77" name="TextBox 77"/>
          <p:cNvSpPr txBox="1"/>
          <p:nvPr/>
        </p:nvSpPr>
        <p:spPr>
          <a:xfrm>
            <a:off x="724195" y="5556782"/>
            <a:ext cx="3438333" cy="201530"/>
          </a:xfrm>
          <a:prstGeom prst="rect">
            <a:avLst/>
          </a:prstGeom>
        </p:spPr>
        <p:txBody>
          <a:bodyPr wrap="square" lIns="0" tIns="0" rIns="0" bIns="0" rtlCol="0" anchor="t">
            <a:spAutoFit/>
          </a:bodyPr>
          <a:lstStyle/>
          <a:p>
            <a:pPr algn="ctr">
              <a:lnSpc>
                <a:spcPts val="1679"/>
              </a:lnSpc>
            </a:pPr>
            <a:r>
              <a:rPr lang="en-US" sz="1200" dirty="0" err="1">
                <a:solidFill>
                  <a:srgbClr val="FFFFFF"/>
                </a:solidFill>
                <a:latin typeface="Montserrat"/>
              </a:rPr>
              <a:t>Compilação </a:t>
            </a:r>
            <a:r>
              <a:rPr lang="en-US" sz="1200" dirty="0">
                <a:solidFill>
                  <a:srgbClr val="FFFFFF"/>
                </a:solidFill>
                <a:latin typeface="Montserrat"/>
              </a:rPr>
              <a:t>de </a:t>
            </a:r>
            <a:r>
              <a:rPr lang="en-US" sz="1200" dirty="0" err="1">
                <a:solidFill>
                  <a:srgbClr val="FFFFFF"/>
                </a:solidFill>
                <a:latin typeface="Montserrat"/>
              </a:rPr>
              <a:t>Demonstrações Financeiras</a:t>
            </a:r>
            <a:endParaRPr lang="en-US" sz="1200" dirty="0">
              <a:solidFill>
                <a:srgbClr val="FFFFFF"/>
              </a:solidFill>
              <a:latin typeface="Montserrat"/>
            </a:endParaRPr>
          </a:p>
        </p:txBody>
      </p:sp>
      <p:sp>
        <p:nvSpPr>
          <p:cNvPr id="78" name="TextBox 78"/>
          <p:cNvSpPr txBox="1"/>
          <p:nvPr/>
        </p:nvSpPr>
        <p:spPr>
          <a:xfrm>
            <a:off x="786328" y="5975841"/>
            <a:ext cx="4744522" cy="201530"/>
          </a:xfrm>
          <a:prstGeom prst="rect">
            <a:avLst/>
          </a:prstGeom>
        </p:spPr>
        <p:txBody>
          <a:bodyPr wrap="square" lIns="0" tIns="0" rIns="0" bIns="0" rtlCol="0" anchor="t">
            <a:spAutoFit/>
          </a:bodyPr>
          <a:lstStyle/>
          <a:p>
            <a:pPr>
              <a:lnSpc>
                <a:spcPts val="1679"/>
              </a:lnSpc>
            </a:pPr>
            <a:r>
              <a:rPr lang="en-US" sz="1200" dirty="0" err="1">
                <a:solidFill>
                  <a:srgbClr val="FFFFFF"/>
                </a:solidFill>
                <a:latin typeface="Montserrat"/>
              </a:rPr>
              <a:t>Compromissos</a:t>
            </a:r>
            <a:r>
              <a:rPr lang="en-US" sz="1200" dirty="0">
                <a:solidFill>
                  <a:srgbClr val="FFFFFF"/>
                </a:solidFill>
                <a:latin typeface="Montserrat"/>
              </a:rPr>
              <a:t> para a </a:t>
            </a:r>
            <a:r>
              <a:rPr lang="en-US" sz="1200" dirty="0" err="1">
                <a:solidFill>
                  <a:srgbClr val="FFFFFF"/>
                </a:solidFill>
                <a:latin typeface="Montserrat"/>
              </a:rPr>
              <a:t>execução</a:t>
            </a:r>
            <a:r>
              <a:rPr lang="en-US" sz="1200" dirty="0">
                <a:solidFill>
                  <a:srgbClr val="FFFFFF"/>
                </a:solidFill>
                <a:latin typeface="Montserrat"/>
              </a:rPr>
              <a:t> de </a:t>
            </a:r>
            <a:r>
              <a:rPr lang="en-US" sz="1200" dirty="0" err="1">
                <a:solidFill>
                  <a:srgbClr val="FFFFFF"/>
                </a:solidFill>
                <a:latin typeface="Montserrat"/>
              </a:rPr>
              <a:t>procedimentos</a:t>
            </a:r>
            <a:r>
              <a:rPr lang="en-US" sz="1200" dirty="0">
                <a:solidFill>
                  <a:srgbClr val="FFFFFF"/>
                </a:solidFill>
                <a:latin typeface="Montserrat"/>
              </a:rPr>
              <a:t> </a:t>
            </a:r>
            <a:r>
              <a:rPr lang="en-US" sz="1200" dirty="0" err="1">
                <a:solidFill>
                  <a:srgbClr val="FFFFFF"/>
                </a:solidFill>
                <a:latin typeface="Montserrat"/>
              </a:rPr>
              <a:t>acordados</a:t>
            </a:r>
            <a:endParaRPr lang="en-US" sz="1200" dirty="0">
              <a:solidFill>
                <a:srgbClr val="FFFFFF"/>
              </a:solidFill>
              <a:latin typeface="Montserrat"/>
            </a:endParaRPr>
          </a:p>
        </p:txBody>
      </p:sp>
      <p:sp>
        <p:nvSpPr>
          <p:cNvPr id="79" name="TextBox 79"/>
          <p:cNvSpPr txBox="1"/>
          <p:nvPr/>
        </p:nvSpPr>
        <p:spPr>
          <a:xfrm>
            <a:off x="786328" y="6395722"/>
            <a:ext cx="1787184" cy="198087"/>
          </a:xfrm>
          <a:prstGeom prst="rect">
            <a:avLst/>
          </a:prstGeom>
        </p:spPr>
        <p:txBody>
          <a:bodyPr lIns="0" tIns="0" rIns="0" bIns="0" rtlCol="0" anchor="t">
            <a:spAutoFit/>
          </a:bodyPr>
          <a:lstStyle/>
          <a:p>
            <a:pPr>
              <a:lnSpc>
                <a:spcPts val="1679"/>
              </a:lnSpc>
            </a:pPr>
            <a:r>
              <a:rPr lang="en-US" sz="1200" dirty="0" err="1">
                <a:solidFill>
                  <a:srgbClr val="FFFFFF"/>
                </a:solidFill>
                <a:latin typeface="Montserrat"/>
              </a:rPr>
              <a:t>Eficiência </a:t>
            </a:r>
            <a:r>
              <a:rPr lang="en-US" sz="1200" dirty="0">
                <a:solidFill>
                  <a:srgbClr val="FFFFFF"/>
                </a:solidFill>
                <a:latin typeface="Montserrat"/>
              </a:rPr>
              <a:t>de </a:t>
            </a:r>
            <a:r>
              <a:rPr lang="en-US" sz="1200" dirty="0" err="1">
                <a:solidFill>
                  <a:srgbClr val="FFFFFF"/>
                </a:solidFill>
                <a:latin typeface="Montserrat"/>
              </a:rPr>
              <a:t>Processos</a:t>
            </a:r>
            <a:endParaRPr lang="en-US" sz="1200" dirty="0">
              <a:solidFill>
                <a:srgbClr val="FFFFFF"/>
              </a:solidFill>
              <a:latin typeface="Montserrat"/>
            </a:endParaRPr>
          </a:p>
        </p:txBody>
      </p:sp>
      <p:sp>
        <p:nvSpPr>
          <p:cNvPr id="80" name="TextBox 80"/>
          <p:cNvSpPr txBox="1"/>
          <p:nvPr/>
        </p:nvSpPr>
        <p:spPr>
          <a:xfrm>
            <a:off x="786328" y="6810871"/>
            <a:ext cx="6017672" cy="198087"/>
          </a:xfrm>
          <a:prstGeom prst="rect">
            <a:avLst/>
          </a:prstGeom>
        </p:spPr>
        <p:txBody>
          <a:bodyPr lIns="0" tIns="0" rIns="0" bIns="0" rtlCol="0" anchor="t">
            <a:spAutoFit/>
          </a:bodyPr>
          <a:lstStyle/>
          <a:p>
            <a:pPr>
              <a:lnSpc>
                <a:spcPts val="1679"/>
              </a:lnSpc>
            </a:pPr>
            <a:r>
              <a:rPr lang="en-US" sz="1200">
                <a:solidFill>
                  <a:srgbClr val="FFFFFF"/>
                </a:solidFill>
                <a:latin typeface="Montserrat"/>
              </a:rPr>
              <a:t>Implementação das Normas Internacionais de Informação Financeira (IFRS)</a:t>
            </a:r>
          </a:p>
        </p:txBody>
      </p:sp>
      <p:sp>
        <p:nvSpPr>
          <p:cNvPr id="81" name="TextBox 81"/>
          <p:cNvSpPr txBox="1"/>
          <p:nvPr/>
        </p:nvSpPr>
        <p:spPr>
          <a:xfrm>
            <a:off x="800144" y="7216438"/>
            <a:ext cx="3130506" cy="201530"/>
          </a:xfrm>
          <a:prstGeom prst="rect">
            <a:avLst/>
          </a:prstGeom>
        </p:spPr>
        <p:txBody>
          <a:bodyPr wrap="square" lIns="0" tIns="0" rIns="0" bIns="0" rtlCol="0" anchor="t">
            <a:spAutoFit/>
          </a:bodyPr>
          <a:lstStyle/>
          <a:p>
            <a:pPr>
              <a:lnSpc>
                <a:spcPts val="1679"/>
              </a:lnSpc>
            </a:pPr>
            <a:r>
              <a:rPr lang="en-US" sz="1200" dirty="0" err="1">
                <a:solidFill>
                  <a:srgbClr val="FFFFFF"/>
                </a:solidFill>
                <a:latin typeface="Montserrat"/>
              </a:rPr>
              <a:t>Revisão</a:t>
            </a:r>
            <a:r>
              <a:rPr lang="en-US" sz="1200" dirty="0">
                <a:solidFill>
                  <a:srgbClr val="FFFFFF"/>
                </a:solidFill>
                <a:latin typeface="Montserrat"/>
              </a:rPr>
              <a:t> de </a:t>
            </a:r>
            <a:r>
              <a:rPr lang="en-US" sz="1200" dirty="0" err="1">
                <a:solidFill>
                  <a:srgbClr val="FFFFFF"/>
                </a:solidFill>
                <a:latin typeface="Montserrat"/>
              </a:rPr>
              <a:t>Demonstrações</a:t>
            </a:r>
            <a:r>
              <a:rPr lang="en-US" sz="1200" dirty="0">
                <a:solidFill>
                  <a:srgbClr val="FFFFFF"/>
                </a:solidFill>
                <a:latin typeface="Montserrat"/>
              </a:rPr>
              <a:t> </a:t>
            </a:r>
            <a:r>
              <a:rPr lang="en-US" sz="1200" dirty="0" err="1">
                <a:solidFill>
                  <a:srgbClr val="FFFFFF"/>
                </a:solidFill>
                <a:latin typeface="Montserrat"/>
              </a:rPr>
              <a:t>Financeiras</a:t>
            </a:r>
            <a:endParaRPr lang="en-US" sz="1200" dirty="0">
              <a:solidFill>
                <a:srgbClr val="FFFFFF"/>
              </a:solidFill>
              <a:latin typeface="Montserrat"/>
            </a:endParaRPr>
          </a:p>
        </p:txBody>
      </p:sp>
      <p:sp>
        <p:nvSpPr>
          <p:cNvPr id="82" name="TextBox 82"/>
          <p:cNvSpPr txBox="1"/>
          <p:nvPr/>
        </p:nvSpPr>
        <p:spPr>
          <a:xfrm>
            <a:off x="800144" y="7598219"/>
            <a:ext cx="2684499" cy="198087"/>
          </a:xfrm>
          <a:prstGeom prst="rect">
            <a:avLst/>
          </a:prstGeom>
        </p:spPr>
        <p:txBody>
          <a:bodyPr lIns="0" tIns="0" rIns="0" bIns="0" rtlCol="0" anchor="t">
            <a:spAutoFit/>
          </a:bodyPr>
          <a:lstStyle/>
          <a:p>
            <a:pPr>
              <a:lnSpc>
                <a:spcPts val="1679"/>
              </a:lnSpc>
            </a:pPr>
            <a:r>
              <a:rPr lang="en-US" sz="1200">
                <a:solidFill>
                  <a:srgbClr val="FFFFFF"/>
                </a:solidFill>
                <a:latin typeface="Montserrat"/>
              </a:rPr>
              <a:t>Sustentabilidade e Mudanças Climáticas</a:t>
            </a:r>
          </a:p>
        </p:txBody>
      </p:sp>
      <p:sp>
        <p:nvSpPr>
          <p:cNvPr id="83" name="TextBox 83"/>
          <p:cNvSpPr txBox="1"/>
          <p:nvPr/>
        </p:nvSpPr>
        <p:spPr>
          <a:xfrm>
            <a:off x="786328" y="3956369"/>
            <a:ext cx="1569177" cy="198087"/>
          </a:xfrm>
          <a:prstGeom prst="rect">
            <a:avLst/>
          </a:prstGeom>
        </p:spPr>
        <p:txBody>
          <a:bodyPr lIns="0" tIns="0" rIns="0" bIns="0" rtlCol="0" anchor="t">
            <a:spAutoFit/>
          </a:bodyPr>
          <a:lstStyle/>
          <a:p>
            <a:pPr algn="ctr">
              <a:lnSpc>
                <a:spcPts val="1679"/>
              </a:lnSpc>
            </a:pPr>
            <a:r>
              <a:rPr lang="en-US" sz="1200">
                <a:solidFill>
                  <a:srgbClr val="FFFFFF"/>
                </a:solidFill>
                <a:latin typeface="Montserrat"/>
              </a:rPr>
              <a:t>Auditoria Financeira</a:t>
            </a:r>
          </a:p>
        </p:txBody>
      </p:sp>
      <p:sp>
        <p:nvSpPr>
          <p:cNvPr id="84" name="TextBox 84"/>
          <p:cNvSpPr txBox="1"/>
          <p:nvPr/>
        </p:nvSpPr>
        <p:spPr>
          <a:xfrm>
            <a:off x="403338" y="3961190"/>
            <a:ext cx="167079" cy="198087"/>
          </a:xfrm>
          <a:prstGeom prst="rect">
            <a:avLst/>
          </a:prstGeom>
        </p:spPr>
        <p:txBody>
          <a:bodyPr lIns="0" tIns="0" rIns="0" bIns="0" rtlCol="0" anchor="t">
            <a:spAutoFit/>
          </a:bodyPr>
          <a:lstStyle/>
          <a:p>
            <a:pPr algn="ctr">
              <a:lnSpc>
                <a:spcPts val="1679"/>
              </a:lnSpc>
            </a:pPr>
            <a:r>
              <a:rPr lang="en-US" sz="1200" dirty="0">
                <a:solidFill>
                  <a:srgbClr val="272E50"/>
                </a:solidFill>
                <a:latin typeface="Montserrat"/>
              </a:rPr>
              <a:t>1</a:t>
            </a:r>
          </a:p>
        </p:txBody>
      </p:sp>
      <p:sp>
        <p:nvSpPr>
          <p:cNvPr id="85" name="TextBox 85"/>
          <p:cNvSpPr txBox="1"/>
          <p:nvPr/>
        </p:nvSpPr>
        <p:spPr>
          <a:xfrm>
            <a:off x="369296" y="4350628"/>
            <a:ext cx="209488" cy="198087"/>
          </a:xfrm>
          <a:prstGeom prst="rect">
            <a:avLst/>
          </a:prstGeom>
        </p:spPr>
        <p:txBody>
          <a:bodyPr lIns="0" tIns="0" rIns="0" bIns="0" rtlCol="0" anchor="t">
            <a:spAutoFit/>
          </a:bodyPr>
          <a:lstStyle/>
          <a:p>
            <a:pPr algn="ctr">
              <a:lnSpc>
                <a:spcPts val="1679"/>
              </a:lnSpc>
            </a:pPr>
            <a:r>
              <a:rPr lang="en-US" sz="1200" dirty="0">
                <a:solidFill>
                  <a:srgbClr val="29BBE3"/>
                </a:solidFill>
                <a:latin typeface="Montserrat"/>
              </a:rPr>
              <a:t>2</a:t>
            </a:r>
          </a:p>
        </p:txBody>
      </p:sp>
      <p:sp>
        <p:nvSpPr>
          <p:cNvPr id="86" name="TextBox 86"/>
          <p:cNvSpPr txBox="1"/>
          <p:nvPr/>
        </p:nvSpPr>
        <p:spPr>
          <a:xfrm>
            <a:off x="403338" y="4760998"/>
            <a:ext cx="167079" cy="198087"/>
          </a:xfrm>
          <a:prstGeom prst="rect">
            <a:avLst/>
          </a:prstGeom>
        </p:spPr>
        <p:txBody>
          <a:bodyPr lIns="0" tIns="0" rIns="0" bIns="0" rtlCol="0" anchor="t">
            <a:spAutoFit/>
          </a:bodyPr>
          <a:lstStyle/>
          <a:p>
            <a:pPr algn="ctr">
              <a:lnSpc>
                <a:spcPts val="1679"/>
              </a:lnSpc>
            </a:pPr>
            <a:r>
              <a:rPr lang="en-US" sz="1200">
                <a:solidFill>
                  <a:srgbClr val="272E50"/>
                </a:solidFill>
                <a:latin typeface="Montserrat"/>
              </a:rPr>
              <a:t>3</a:t>
            </a:r>
          </a:p>
        </p:txBody>
      </p:sp>
      <p:sp>
        <p:nvSpPr>
          <p:cNvPr id="87" name="TextBox 87"/>
          <p:cNvSpPr txBox="1"/>
          <p:nvPr/>
        </p:nvSpPr>
        <p:spPr>
          <a:xfrm>
            <a:off x="390501" y="5159097"/>
            <a:ext cx="167079" cy="198087"/>
          </a:xfrm>
          <a:prstGeom prst="rect">
            <a:avLst/>
          </a:prstGeom>
        </p:spPr>
        <p:txBody>
          <a:bodyPr lIns="0" tIns="0" rIns="0" bIns="0" rtlCol="0" anchor="t">
            <a:spAutoFit/>
          </a:bodyPr>
          <a:lstStyle/>
          <a:p>
            <a:pPr algn="ctr">
              <a:lnSpc>
                <a:spcPts val="1679"/>
              </a:lnSpc>
            </a:pPr>
            <a:r>
              <a:rPr lang="en-US" sz="1200">
                <a:solidFill>
                  <a:srgbClr val="29BBE3"/>
                </a:solidFill>
                <a:latin typeface="Montserrat"/>
              </a:rPr>
              <a:t>4</a:t>
            </a:r>
          </a:p>
        </p:txBody>
      </p:sp>
      <p:sp>
        <p:nvSpPr>
          <p:cNvPr id="88" name="TextBox 88"/>
          <p:cNvSpPr txBox="1"/>
          <p:nvPr/>
        </p:nvSpPr>
        <p:spPr>
          <a:xfrm>
            <a:off x="380970" y="5550949"/>
            <a:ext cx="167079" cy="198087"/>
          </a:xfrm>
          <a:prstGeom prst="rect">
            <a:avLst/>
          </a:prstGeom>
        </p:spPr>
        <p:txBody>
          <a:bodyPr lIns="0" tIns="0" rIns="0" bIns="0" rtlCol="0" anchor="t">
            <a:spAutoFit/>
          </a:bodyPr>
          <a:lstStyle/>
          <a:p>
            <a:pPr algn="ctr">
              <a:lnSpc>
                <a:spcPts val="1679"/>
              </a:lnSpc>
            </a:pPr>
            <a:r>
              <a:rPr lang="en-US" sz="1200" dirty="0">
                <a:solidFill>
                  <a:srgbClr val="272E50"/>
                </a:solidFill>
                <a:latin typeface="Montserrat"/>
              </a:rPr>
              <a:t>5</a:t>
            </a:r>
          </a:p>
        </p:txBody>
      </p:sp>
      <p:sp>
        <p:nvSpPr>
          <p:cNvPr id="89" name="TextBox 89"/>
          <p:cNvSpPr txBox="1"/>
          <p:nvPr/>
        </p:nvSpPr>
        <p:spPr>
          <a:xfrm>
            <a:off x="390501" y="5975413"/>
            <a:ext cx="167079" cy="198087"/>
          </a:xfrm>
          <a:prstGeom prst="rect">
            <a:avLst/>
          </a:prstGeom>
        </p:spPr>
        <p:txBody>
          <a:bodyPr lIns="0" tIns="0" rIns="0" bIns="0" rtlCol="0" anchor="t">
            <a:spAutoFit/>
          </a:bodyPr>
          <a:lstStyle/>
          <a:p>
            <a:pPr algn="ctr">
              <a:lnSpc>
                <a:spcPts val="1679"/>
              </a:lnSpc>
            </a:pPr>
            <a:r>
              <a:rPr lang="en-US" sz="1200" dirty="0">
                <a:solidFill>
                  <a:srgbClr val="29BBE3"/>
                </a:solidFill>
                <a:latin typeface="Montserrat"/>
              </a:rPr>
              <a:t>6</a:t>
            </a:r>
          </a:p>
        </p:txBody>
      </p:sp>
      <p:sp>
        <p:nvSpPr>
          <p:cNvPr id="90" name="TextBox 90"/>
          <p:cNvSpPr txBox="1"/>
          <p:nvPr/>
        </p:nvSpPr>
        <p:spPr>
          <a:xfrm>
            <a:off x="394412" y="6400934"/>
            <a:ext cx="167079" cy="198087"/>
          </a:xfrm>
          <a:prstGeom prst="rect">
            <a:avLst/>
          </a:prstGeom>
        </p:spPr>
        <p:txBody>
          <a:bodyPr lIns="0" tIns="0" rIns="0" bIns="0" rtlCol="0" anchor="t">
            <a:spAutoFit/>
          </a:bodyPr>
          <a:lstStyle/>
          <a:p>
            <a:pPr algn="ctr">
              <a:lnSpc>
                <a:spcPts val="1679"/>
              </a:lnSpc>
            </a:pPr>
            <a:r>
              <a:rPr lang="en-US" sz="1200" dirty="0">
                <a:solidFill>
                  <a:srgbClr val="272E50"/>
                </a:solidFill>
                <a:latin typeface="Montserrat"/>
              </a:rPr>
              <a:t>7</a:t>
            </a:r>
          </a:p>
        </p:txBody>
      </p:sp>
      <p:sp>
        <p:nvSpPr>
          <p:cNvPr id="91" name="TextBox 91"/>
          <p:cNvSpPr txBox="1"/>
          <p:nvPr/>
        </p:nvSpPr>
        <p:spPr>
          <a:xfrm>
            <a:off x="390501" y="6818752"/>
            <a:ext cx="167079" cy="198087"/>
          </a:xfrm>
          <a:prstGeom prst="rect">
            <a:avLst/>
          </a:prstGeom>
        </p:spPr>
        <p:txBody>
          <a:bodyPr lIns="0" tIns="0" rIns="0" bIns="0" rtlCol="0" anchor="t">
            <a:spAutoFit/>
          </a:bodyPr>
          <a:lstStyle/>
          <a:p>
            <a:pPr algn="ctr">
              <a:lnSpc>
                <a:spcPts val="1679"/>
              </a:lnSpc>
            </a:pPr>
            <a:r>
              <a:rPr lang="en-US" sz="1200">
                <a:solidFill>
                  <a:srgbClr val="29BBE3"/>
                </a:solidFill>
                <a:latin typeface="Montserrat"/>
              </a:rPr>
              <a:t>8</a:t>
            </a:r>
          </a:p>
        </p:txBody>
      </p:sp>
      <p:sp>
        <p:nvSpPr>
          <p:cNvPr id="92" name="TextBox 92"/>
          <p:cNvSpPr txBox="1"/>
          <p:nvPr/>
        </p:nvSpPr>
        <p:spPr>
          <a:xfrm>
            <a:off x="403337" y="7216437"/>
            <a:ext cx="167079" cy="198087"/>
          </a:xfrm>
          <a:prstGeom prst="rect">
            <a:avLst/>
          </a:prstGeom>
        </p:spPr>
        <p:txBody>
          <a:bodyPr lIns="0" tIns="0" rIns="0" bIns="0" rtlCol="0" anchor="t">
            <a:spAutoFit/>
          </a:bodyPr>
          <a:lstStyle/>
          <a:p>
            <a:pPr algn="ctr">
              <a:lnSpc>
                <a:spcPts val="1679"/>
              </a:lnSpc>
            </a:pPr>
            <a:r>
              <a:rPr lang="en-US" sz="1200" dirty="0">
                <a:solidFill>
                  <a:srgbClr val="272E50"/>
                </a:solidFill>
                <a:latin typeface="Montserrat"/>
              </a:rPr>
              <a:t>9</a:t>
            </a:r>
          </a:p>
        </p:txBody>
      </p:sp>
      <p:sp>
        <p:nvSpPr>
          <p:cNvPr id="93" name="TextBox 93"/>
          <p:cNvSpPr txBox="1"/>
          <p:nvPr/>
        </p:nvSpPr>
        <p:spPr>
          <a:xfrm>
            <a:off x="417154" y="7604099"/>
            <a:ext cx="167079" cy="198087"/>
          </a:xfrm>
          <a:prstGeom prst="rect">
            <a:avLst/>
          </a:prstGeom>
        </p:spPr>
        <p:txBody>
          <a:bodyPr lIns="0" tIns="0" rIns="0" bIns="0" rtlCol="0" anchor="t">
            <a:spAutoFit/>
          </a:bodyPr>
          <a:lstStyle/>
          <a:p>
            <a:pPr algn="ctr">
              <a:lnSpc>
                <a:spcPts val="1679"/>
              </a:lnSpc>
            </a:pPr>
            <a:r>
              <a:rPr lang="en-US" sz="1200">
                <a:solidFill>
                  <a:srgbClr val="29BBE3"/>
                </a:solidFill>
                <a:latin typeface="Montserrat"/>
              </a:rPr>
              <a:t>10</a:t>
            </a:r>
          </a:p>
        </p:txBody>
      </p:sp>
      <p:grpSp>
        <p:nvGrpSpPr>
          <p:cNvPr id="94" name="Group 94"/>
          <p:cNvGrpSpPr/>
          <p:nvPr/>
        </p:nvGrpSpPr>
        <p:grpSpPr>
          <a:xfrm>
            <a:off x="0" y="0"/>
            <a:ext cx="7560000" cy="219725"/>
            <a:chOff x="0" y="0"/>
            <a:chExt cx="2709333" cy="78745"/>
          </a:xfrm>
        </p:grpSpPr>
        <p:sp>
          <p:nvSpPr>
            <p:cNvPr id="95" name="Freeform 95"/>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96" name="TextBox 96"/>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97" name="Group 97"/>
          <p:cNvGrpSpPr/>
          <p:nvPr/>
        </p:nvGrpSpPr>
        <p:grpSpPr>
          <a:xfrm>
            <a:off x="6950053" y="10106294"/>
            <a:ext cx="415413" cy="415413"/>
            <a:chOff x="0" y="0"/>
            <a:chExt cx="812800" cy="812800"/>
          </a:xfrm>
        </p:grpSpPr>
        <p:sp>
          <p:nvSpPr>
            <p:cNvPr id="98" name="Freeform 9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s-PE"/>
            </a:p>
          </p:txBody>
        </p:sp>
        <p:sp>
          <p:nvSpPr>
            <p:cNvPr id="99" name="TextBox 99"/>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sp>
        <p:nvSpPr>
          <p:cNvPr id="100" name="TextBox 100"/>
          <p:cNvSpPr txBox="1"/>
          <p:nvPr/>
        </p:nvSpPr>
        <p:spPr>
          <a:xfrm>
            <a:off x="7011976" y="10183016"/>
            <a:ext cx="291567" cy="252443"/>
          </a:xfrm>
          <a:prstGeom prst="rect">
            <a:avLst/>
          </a:prstGeom>
        </p:spPr>
        <p:txBody>
          <a:bodyPr lIns="0" tIns="0" rIns="0" bIns="0" rtlCol="0" anchor="t">
            <a:spAutoFit/>
          </a:bodyPr>
          <a:lstStyle/>
          <a:p>
            <a:pPr marL="0" lvl="0" indent="0" algn="l">
              <a:lnSpc>
                <a:spcPts val="2031"/>
              </a:lnSpc>
              <a:spcBef>
                <a:spcPct val="0"/>
              </a:spcBef>
            </a:pPr>
            <a:r>
              <a:rPr lang="en-US" sz="1599">
                <a:solidFill>
                  <a:srgbClr val="272E50"/>
                </a:solidFill>
                <a:latin typeface="Montserrat Bold"/>
              </a:rPr>
              <a:t>05</a:t>
            </a:r>
          </a:p>
        </p:txBody>
      </p:sp>
      <p:pic>
        <p:nvPicPr>
          <p:cNvPr id="101" name="Imagen 100">
            <a:extLst>
              <a:ext uri="{FF2B5EF4-FFF2-40B4-BE49-F238E27FC236}">
                <a16:creationId xmlns:a16="http://schemas.microsoft.com/office/drawing/2014/main" id="{72C0E4C8-D422-4381-9E12-91490B4955E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38941" y="9930055"/>
            <a:ext cx="2062621" cy="8059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Gráfico 75">
            <a:extLst>
              <a:ext uri="{FF2B5EF4-FFF2-40B4-BE49-F238E27FC236}">
                <a16:creationId xmlns:a16="http://schemas.microsoft.com/office/drawing/2014/main" id="{39ABE679-1617-410F-B720-5D050BB349AC}"/>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8215"/>
          <a:stretch/>
        </p:blipFill>
        <p:spPr>
          <a:xfrm>
            <a:off x="-35252" y="9943200"/>
            <a:ext cx="7623502" cy="805950"/>
          </a:xfrm>
          <a:prstGeom prst="rect">
            <a:avLst/>
          </a:prstGeom>
        </p:spPr>
      </p:pic>
      <p:grpSp>
        <p:nvGrpSpPr>
          <p:cNvPr id="5" name="Group 5"/>
          <p:cNvGrpSpPr/>
          <p:nvPr/>
        </p:nvGrpSpPr>
        <p:grpSpPr>
          <a:xfrm>
            <a:off x="0" y="9723475"/>
            <a:ext cx="7560000" cy="219725"/>
            <a:chOff x="0" y="0"/>
            <a:chExt cx="2709333" cy="78745"/>
          </a:xfrm>
        </p:grpSpPr>
        <p:sp>
          <p:nvSpPr>
            <p:cNvPr id="6" name="Freeform 6"/>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pic>
        <p:nvPicPr>
          <p:cNvPr id="9" name="Picture 9"/>
          <p:cNvPicPr>
            <a:picLocks noChangeAspect="1"/>
          </p:cNvPicPr>
          <p:nvPr/>
        </p:nvPicPr>
        <p:blipFill>
          <a:blip r:embed="rId5">
            <a:alphaModFix amt="6000"/>
          </a:blip>
          <a:srcRect t="5024" b="5024"/>
          <a:stretch>
            <a:fillRect/>
          </a:stretch>
        </p:blipFill>
        <p:spPr>
          <a:xfrm>
            <a:off x="-34545" y="106262"/>
            <a:ext cx="7591045" cy="9723475"/>
          </a:xfrm>
          <a:prstGeom prst="rect">
            <a:avLst/>
          </a:prstGeom>
        </p:spPr>
      </p:pic>
      <p:sp>
        <p:nvSpPr>
          <p:cNvPr id="10" name="TextBox 10"/>
          <p:cNvSpPr txBox="1"/>
          <p:nvPr/>
        </p:nvSpPr>
        <p:spPr>
          <a:xfrm>
            <a:off x="407675" y="1417113"/>
            <a:ext cx="6572692" cy="1945597"/>
          </a:xfrm>
          <a:prstGeom prst="rect">
            <a:avLst/>
          </a:prstGeom>
        </p:spPr>
        <p:txBody>
          <a:bodyPr lIns="0" tIns="0" rIns="0" bIns="0" rtlCol="0" anchor="t">
            <a:spAutoFit/>
          </a:bodyPr>
          <a:lstStyle/>
          <a:p>
            <a:pPr algn="just">
              <a:lnSpc>
                <a:spcPts val="1680"/>
              </a:lnSpc>
            </a:pPr>
            <a:r>
              <a:rPr lang="en-US" sz="1200" dirty="0" err="1">
                <a:solidFill>
                  <a:srgbClr val="223F6A"/>
                </a:solidFill>
                <a:latin typeface="Montserrat"/>
              </a:rPr>
              <a:t>Oferecemos assistência contínua </a:t>
            </a:r>
            <a:r>
              <a:rPr lang="en-US" sz="1200" dirty="0">
                <a:solidFill>
                  <a:srgbClr val="223F6A"/>
                </a:solidFill>
                <a:latin typeface="Montserrat"/>
              </a:rPr>
              <a:t>e </a:t>
            </a:r>
            <a:r>
              <a:rPr lang="en-US" sz="1200" dirty="0" err="1">
                <a:solidFill>
                  <a:srgbClr val="223F6A"/>
                </a:solidFill>
                <a:latin typeface="Montserrat"/>
              </a:rPr>
              <a:t>suporte em questões tributárias </a:t>
            </a:r>
            <a:r>
              <a:rPr lang="en-US" sz="1200" dirty="0">
                <a:solidFill>
                  <a:srgbClr val="223F6A"/>
                </a:solidFill>
                <a:latin typeface="Montserrat"/>
              </a:rPr>
              <a:t>que </a:t>
            </a:r>
            <a:r>
              <a:rPr lang="en-US" sz="1200" dirty="0" err="1">
                <a:solidFill>
                  <a:srgbClr val="223F6A"/>
                </a:solidFill>
                <a:latin typeface="Montserrat"/>
              </a:rPr>
              <a:t>ajudem </a:t>
            </a:r>
            <a:r>
              <a:rPr lang="en-US" sz="1200" dirty="0">
                <a:solidFill>
                  <a:srgbClr val="223F6A"/>
                </a:solidFill>
                <a:latin typeface="Montserrat"/>
              </a:rPr>
              <a:t>as </a:t>
            </a:r>
            <a:r>
              <a:rPr lang="en-US" sz="1200" dirty="0" err="1">
                <a:solidFill>
                  <a:srgbClr val="223F6A"/>
                </a:solidFill>
                <a:latin typeface="Montserrat"/>
              </a:rPr>
              <a:t>empresas</a:t>
            </a:r>
            <a:r>
              <a:rPr lang="en-US" sz="1200" dirty="0">
                <a:solidFill>
                  <a:srgbClr val="223F6A"/>
                </a:solidFill>
                <a:latin typeface="Montserrat"/>
              </a:rPr>
              <a:t> a </a:t>
            </a:r>
            <a:r>
              <a:rPr lang="en-US" sz="1200" dirty="0" err="1">
                <a:solidFill>
                  <a:srgbClr val="223F6A"/>
                </a:solidFill>
                <a:latin typeface="Montserrat"/>
              </a:rPr>
              <a:t>atingir seu potencial </a:t>
            </a:r>
            <a:r>
              <a:rPr lang="en-US" sz="1200" dirty="0">
                <a:solidFill>
                  <a:srgbClr val="223F6A"/>
                </a:solidFill>
                <a:latin typeface="Montserrat"/>
              </a:rPr>
              <a:t>de </a:t>
            </a:r>
            <a:r>
              <a:rPr lang="en-US" sz="1200" dirty="0" err="1">
                <a:solidFill>
                  <a:srgbClr val="223F6A"/>
                </a:solidFill>
                <a:latin typeface="Montserrat"/>
              </a:rPr>
              <a:t>crescimento</a:t>
            </a:r>
            <a:r>
              <a:rPr lang="en-US" sz="1200" dirty="0">
                <a:solidFill>
                  <a:srgbClr val="223F6A"/>
                </a:solidFill>
                <a:latin typeface="Montserrat"/>
              </a:rPr>
              <a:t>, tanto </a:t>
            </a:r>
            <a:r>
              <a:rPr lang="en-US" sz="1200" dirty="0" err="1">
                <a:solidFill>
                  <a:srgbClr val="223F6A"/>
                </a:solidFill>
                <a:latin typeface="Montserrat"/>
              </a:rPr>
              <a:t>no âmbito nacional </a:t>
            </a:r>
            <a:r>
              <a:rPr lang="en-US" sz="1200" dirty="0">
                <a:solidFill>
                  <a:srgbClr val="223F6A"/>
                </a:solidFill>
                <a:latin typeface="Montserrat"/>
              </a:rPr>
              <a:t>quanto </a:t>
            </a:r>
            <a:r>
              <a:rPr lang="en-US" sz="1200" dirty="0" err="1">
                <a:solidFill>
                  <a:srgbClr val="223F6A"/>
                </a:solidFill>
                <a:latin typeface="Montserrat"/>
              </a:rPr>
              <a:t>internacional</a:t>
            </a:r>
            <a:r>
              <a:rPr lang="en-US" sz="1200" dirty="0">
                <a:solidFill>
                  <a:srgbClr val="223F6A"/>
                </a:solidFill>
                <a:latin typeface="Montserrat"/>
              </a:rPr>
              <a:t>. </a:t>
            </a:r>
            <a:r>
              <a:rPr lang="en-US" sz="1200" dirty="0" err="1">
                <a:solidFill>
                  <a:srgbClr val="223F6A"/>
                </a:solidFill>
                <a:latin typeface="Montserrat"/>
              </a:rPr>
              <a:t>Nossos diversos serviços são orientados a partir </a:t>
            </a:r>
            <a:r>
              <a:rPr lang="en-US" sz="1200" dirty="0">
                <a:solidFill>
                  <a:srgbClr val="223F6A"/>
                </a:solidFill>
                <a:latin typeface="Montserrat"/>
              </a:rPr>
              <a:t>da </a:t>
            </a:r>
            <a:r>
              <a:rPr lang="en-US" sz="1200" dirty="0" err="1">
                <a:solidFill>
                  <a:srgbClr val="223F6A"/>
                </a:solidFill>
                <a:latin typeface="Montserrat"/>
              </a:rPr>
              <a:t>perspectiva </a:t>
            </a:r>
            <a:r>
              <a:rPr lang="en-US" sz="1200" dirty="0">
                <a:solidFill>
                  <a:srgbClr val="223F6A"/>
                </a:solidFill>
                <a:latin typeface="Montserrat"/>
              </a:rPr>
              <a:t>do </a:t>
            </a:r>
            <a:r>
              <a:rPr lang="en-US" sz="1200" dirty="0" err="1">
                <a:solidFill>
                  <a:srgbClr val="223F6A"/>
                </a:solidFill>
                <a:latin typeface="Montserrat"/>
              </a:rPr>
              <a:t>modelo </a:t>
            </a:r>
            <a:r>
              <a:rPr lang="en-US" sz="1200" dirty="0">
                <a:solidFill>
                  <a:srgbClr val="223F6A"/>
                </a:solidFill>
                <a:latin typeface="Montserrat"/>
              </a:rPr>
              <a:t>de </a:t>
            </a:r>
            <a:r>
              <a:rPr lang="en-US" sz="1200" dirty="0" err="1">
                <a:solidFill>
                  <a:srgbClr val="223F6A"/>
                </a:solidFill>
                <a:latin typeface="Montserrat"/>
              </a:rPr>
              <a:t>negócios </a:t>
            </a:r>
            <a:r>
              <a:rPr lang="en-US" sz="1200" dirty="0">
                <a:solidFill>
                  <a:srgbClr val="223F6A"/>
                </a:solidFill>
                <a:latin typeface="Montserrat"/>
              </a:rPr>
              <a:t>do </a:t>
            </a:r>
            <a:r>
              <a:rPr lang="en-US" sz="1200" dirty="0" err="1">
                <a:solidFill>
                  <a:srgbClr val="223F6A"/>
                </a:solidFill>
                <a:latin typeface="Montserrat"/>
              </a:rPr>
              <a:t>cliente, </a:t>
            </a:r>
            <a:r>
              <a:rPr lang="en-US" sz="1200" dirty="0">
                <a:solidFill>
                  <a:srgbClr val="223F6A"/>
                </a:solidFill>
                <a:latin typeface="Montserrat"/>
              </a:rPr>
              <a:t>de </a:t>
            </a:r>
            <a:r>
              <a:rPr lang="en-US" sz="1200" dirty="0" err="1">
                <a:solidFill>
                  <a:srgbClr val="223F6A"/>
                </a:solidFill>
                <a:latin typeface="Montserrat"/>
              </a:rPr>
              <a:t>acordo </a:t>
            </a:r>
            <a:r>
              <a:rPr lang="en-US" sz="1200" dirty="0">
                <a:solidFill>
                  <a:srgbClr val="223F6A"/>
                </a:solidFill>
                <a:latin typeface="Montserrat"/>
              </a:rPr>
              <a:t>com seus </a:t>
            </a:r>
            <a:r>
              <a:rPr lang="en-US" sz="1200" dirty="0" err="1">
                <a:solidFill>
                  <a:srgbClr val="223F6A"/>
                </a:solidFill>
                <a:latin typeface="Montserrat"/>
              </a:rPr>
              <a:t>objetivos empresariais</a:t>
            </a:r>
            <a:r>
              <a:rPr lang="en-US" sz="1200" dirty="0">
                <a:solidFill>
                  <a:srgbClr val="223F6A"/>
                </a:solidFill>
                <a:latin typeface="Montserrat"/>
              </a:rPr>
              <a:t>.</a:t>
            </a:r>
          </a:p>
          <a:p>
            <a:pPr algn="just">
              <a:lnSpc>
                <a:spcPts val="1680"/>
              </a:lnSpc>
            </a:pPr>
            <a:endParaRPr lang="en-US" sz="1200" dirty="0">
              <a:solidFill>
                <a:srgbClr val="223F6A"/>
              </a:solidFill>
              <a:latin typeface="Montserrat"/>
            </a:endParaRPr>
          </a:p>
          <a:p>
            <a:pPr algn="just">
              <a:lnSpc>
                <a:spcPts val="1680"/>
              </a:lnSpc>
            </a:pPr>
            <a:r>
              <a:rPr lang="en-US" sz="1200" dirty="0" err="1">
                <a:solidFill>
                  <a:srgbClr val="223F6A"/>
                </a:solidFill>
                <a:latin typeface="Montserrat"/>
              </a:rPr>
              <a:t>Contamos </a:t>
            </a:r>
            <a:r>
              <a:rPr lang="en-US" sz="1200" dirty="0">
                <a:solidFill>
                  <a:srgbClr val="223F6A"/>
                </a:solidFill>
                <a:latin typeface="Montserrat"/>
              </a:rPr>
              <a:t>com </a:t>
            </a:r>
            <a:r>
              <a:rPr lang="en-US" sz="1200" dirty="0" err="1">
                <a:solidFill>
                  <a:srgbClr val="223F6A"/>
                </a:solidFill>
                <a:latin typeface="Montserrat"/>
              </a:rPr>
              <a:t>diversas áreas </a:t>
            </a:r>
            <a:r>
              <a:rPr lang="en-US" sz="1200" dirty="0">
                <a:solidFill>
                  <a:srgbClr val="223F6A"/>
                </a:solidFill>
                <a:latin typeface="Montserrat"/>
              </a:rPr>
              <a:t>de </a:t>
            </a:r>
            <a:r>
              <a:rPr lang="en-US" sz="1200" dirty="0" err="1">
                <a:solidFill>
                  <a:srgbClr val="223F6A"/>
                </a:solidFill>
                <a:latin typeface="Montserrat"/>
              </a:rPr>
              <a:t>especialização</a:t>
            </a:r>
            <a:r>
              <a:rPr lang="en-US" sz="1200" dirty="0">
                <a:solidFill>
                  <a:srgbClr val="223F6A"/>
                </a:solidFill>
                <a:latin typeface="Montserrat"/>
              </a:rPr>
              <a:t>, o que </a:t>
            </a:r>
            <a:r>
              <a:rPr lang="en-US" sz="1200" dirty="0" err="1">
                <a:solidFill>
                  <a:srgbClr val="223F6A"/>
                </a:solidFill>
                <a:latin typeface="Montserrat"/>
              </a:rPr>
              <a:t>nos permite oferecer suporte </a:t>
            </a:r>
            <a:r>
              <a:rPr lang="en-US" sz="1200" dirty="0">
                <a:solidFill>
                  <a:srgbClr val="223F6A"/>
                </a:solidFill>
                <a:latin typeface="Montserrat"/>
              </a:rPr>
              <a:t>jurídico contínuo em </a:t>
            </a:r>
            <a:r>
              <a:rPr lang="en-US" sz="1200" dirty="0" err="1">
                <a:solidFill>
                  <a:srgbClr val="223F6A"/>
                </a:solidFill>
                <a:latin typeface="Montserrat"/>
              </a:rPr>
              <a:t>questões críticas do </a:t>
            </a:r>
            <a:r>
              <a:rPr lang="en-US" sz="1200" dirty="0">
                <a:solidFill>
                  <a:srgbClr val="223F6A"/>
                </a:solidFill>
                <a:latin typeface="Montserrat"/>
              </a:rPr>
              <a:t>atual </a:t>
            </a:r>
            <a:r>
              <a:rPr lang="en-US" sz="1200" dirty="0" err="1">
                <a:solidFill>
                  <a:srgbClr val="223F6A"/>
                </a:solidFill>
                <a:latin typeface="Montserrat"/>
              </a:rPr>
              <a:t>cenário </a:t>
            </a:r>
            <a:r>
              <a:rPr lang="en-US" sz="1200" dirty="0">
                <a:solidFill>
                  <a:srgbClr val="223F6A"/>
                </a:solidFill>
                <a:latin typeface="Montserrat"/>
              </a:rPr>
              <a:t>tributário e </a:t>
            </a:r>
            <a:r>
              <a:rPr lang="en-US" sz="1200" dirty="0" err="1">
                <a:solidFill>
                  <a:srgbClr val="223F6A"/>
                </a:solidFill>
                <a:latin typeface="Montserrat"/>
              </a:rPr>
              <a:t>elaborar estratégias tributárias globais proativas</a:t>
            </a:r>
            <a:r>
              <a:rPr lang="en-US" sz="1200" dirty="0">
                <a:solidFill>
                  <a:srgbClr val="223F6A"/>
                </a:solidFill>
                <a:latin typeface="Montserrat"/>
              </a:rPr>
              <a:t>.</a:t>
            </a:r>
          </a:p>
          <a:p>
            <a:pPr algn="just">
              <a:lnSpc>
                <a:spcPts val="1680"/>
              </a:lnSpc>
            </a:pPr>
            <a:endParaRPr lang="en-US" sz="1200" dirty="0">
              <a:solidFill>
                <a:srgbClr val="223F6A"/>
              </a:solidFill>
              <a:latin typeface="Montserrat"/>
            </a:endParaRPr>
          </a:p>
        </p:txBody>
      </p:sp>
      <p:grpSp>
        <p:nvGrpSpPr>
          <p:cNvPr id="46" name="Group 46"/>
          <p:cNvGrpSpPr/>
          <p:nvPr/>
        </p:nvGrpSpPr>
        <p:grpSpPr>
          <a:xfrm>
            <a:off x="350188" y="3638867"/>
            <a:ext cx="6476019" cy="329868"/>
            <a:chOff x="0" y="0"/>
            <a:chExt cx="2320859" cy="118217"/>
          </a:xfrm>
        </p:grpSpPr>
        <p:sp>
          <p:nvSpPr>
            <p:cNvPr id="47" name="Freeform 47"/>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23F6A"/>
            </a:solidFill>
            <a:ln>
              <a:noFill/>
            </a:ln>
          </p:spPr>
          <p:txBody>
            <a:bodyPr/>
            <a:lstStyle/>
            <a:p>
              <a:endParaRPr lang="es-PE"/>
            </a:p>
          </p:txBody>
        </p:sp>
        <p:sp>
          <p:nvSpPr>
            <p:cNvPr id="48" name="TextBox 48"/>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49" name="Group 49"/>
          <p:cNvGrpSpPr/>
          <p:nvPr/>
        </p:nvGrpSpPr>
        <p:grpSpPr>
          <a:xfrm>
            <a:off x="280464" y="3634579"/>
            <a:ext cx="334157" cy="334157"/>
            <a:chOff x="0" y="0"/>
            <a:chExt cx="812800" cy="812800"/>
          </a:xfrm>
        </p:grpSpPr>
        <p:sp>
          <p:nvSpPr>
            <p:cNvPr id="50" name="Freeform 5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6889"/>
              </a:solidFill>
            </a:ln>
          </p:spPr>
          <p:txBody>
            <a:bodyPr/>
            <a:lstStyle/>
            <a:p>
              <a:endParaRPr lang="es-PE"/>
            </a:p>
          </p:txBody>
        </p:sp>
        <p:sp>
          <p:nvSpPr>
            <p:cNvPr id="51" name="TextBox 51"/>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sp>
        <p:nvSpPr>
          <p:cNvPr id="52" name="TextBox 52"/>
          <p:cNvSpPr txBox="1"/>
          <p:nvPr/>
        </p:nvSpPr>
        <p:spPr>
          <a:xfrm>
            <a:off x="744987" y="3698430"/>
            <a:ext cx="2518575" cy="201530"/>
          </a:xfrm>
          <a:prstGeom prst="rect">
            <a:avLst/>
          </a:prstGeom>
        </p:spPr>
        <p:txBody>
          <a:bodyPr wrap="square" lIns="0" tIns="0" rIns="0" bIns="0" rtlCol="0" anchor="t">
            <a:spAutoFit/>
          </a:bodyPr>
          <a:lstStyle/>
          <a:p>
            <a:pPr>
              <a:lnSpc>
                <a:spcPts val="1679"/>
              </a:lnSpc>
            </a:pPr>
            <a:r>
              <a:rPr lang="en-US" sz="1200" dirty="0" err="1">
                <a:solidFill>
                  <a:srgbClr val="FFFFFF"/>
                </a:solidFill>
                <a:latin typeface="Montserrat"/>
              </a:rPr>
              <a:t>Auditoria Tributária</a:t>
            </a:r>
            <a:endParaRPr lang="en-US" sz="1200" dirty="0">
              <a:solidFill>
                <a:srgbClr val="FFFFFF"/>
              </a:solidFill>
              <a:latin typeface="Montserrat"/>
            </a:endParaRPr>
          </a:p>
        </p:txBody>
      </p:sp>
      <p:grpSp>
        <p:nvGrpSpPr>
          <p:cNvPr id="53" name="Group 53"/>
          <p:cNvGrpSpPr/>
          <p:nvPr/>
        </p:nvGrpSpPr>
        <p:grpSpPr>
          <a:xfrm>
            <a:off x="350188" y="4058750"/>
            <a:ext cx="6476019" cy="329868"/>
            <a:chOff x="0" y="0"/>
            <a:chExt cx="2320859" cy="118217"/>
          </a:xfrm>
        </p:grpSpPr>
        <p:sp>
          <p:nvSpPr>
            <p:cNvPr id="54" name="Freeform 54"/>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9BBE3"/>
            </a:solidFill>
            <a:ln>
              <a:noFill/>
            </a:ln>
          </p:spPr>
          <p:txBody>
            <a:bodyPr/>
            <a:lstStyle/>
            <a:p>
              <a:endParaRPr lang="es-PE"/>
            </a:p>
          </p:txBody>
        </p:sp>
        <p:sp>
          <p:nvSpPr>
            <p:cNvPr id="55" name="TextBox 55"/>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56" name="Group 56"/>
          <p:cNvGrpSpPr/>
          <p:nvPr/>
        </p:nvGrpSpPr>
        <p:grpSpPr>
          <a:xfrm>
            <a:off x="280464" y="4054461"/>
            <a:ext cx="334157" cy="334157"/>
            <a:chOff x="0" y="0"/>
            <a:chExt cx="812800" cy="812800"/>
          </a:xfrm>
        </p:grpSpPr>
        <p:sp>
          <p:nvSpPr>
            <p:cNvPr id="57" name="Freeform 5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BBE3"/>
              </a:solidFill>
            </a:ln>
          </p:spPr>
          <p:txBody>
            <a:bodyPr/>
            <a:lstStyle/>
            <a:p>
              <a:endParaRPr lang="es-PE"/>
            </a:p>
          </p:txBody>
        </p:sp>
        <p:sp>
          <p:nvSpPr>
            <p:cNvPr id="58" name="TextBox 58"/>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sp>
        <p:nvSpPr>
          <p:cNvPr id="59" name="TextBox 59"/>
          <p:cNvSpPr txBox="1"/>
          <p:nvPr/>
        </p:nvSpPr>
        <p:spPr>
          <a:xfrm>
            <a:off x="744988" y="4112827"/>
            <a:ext cx="2698314" cy="201530"/>
          </a:xfrm>
          <a:prstGeom prst="rect">
            <a:avLst/>
          </a:prstGeom>
        </p:spPr>
        <p:txBody>
          <a:bodyPr lIns="0" tIns="0" rIns="0" bIns="0" rtlCol="0" anchor="t">
            <a:spAutoFit/>
          </a:bodyPr>
          <a:lstStyle/>
          <a:p>
            <a:pPr>
              <a:lnSpc>
                <a:spcPts val="1679"/>
              </a:lnSpc>
            </a:pPr>
            <a:r>
              <a:rPr lang="en-US" sz="1200" dirty="0" err="1">
                <a:solidFill>
                  <a:srgbClr val="FFFFFF"/>
                </a:solidFill>
                <a:latin typeface="Montserrat"/>
              </a:rPr>
              <a:t>Beneficiário </a:t>
            </a:r>
            <a:r>
              <a:rPr lang="en-US" sz="1200" dirty="0">
                <a:solidFill>
                  <a:srgbClr val="FFFFFF"/>
                </a:solidFill>
                <a:latin typeface="Montserrat"/>
              </a:rPr>
              <a:t>Final</a:t>
            </a:r>
          </a:p>
        </p:txBody>
      </p:sp>
      <p:grpSp>
        <p:nvGrpSpPr>
          <p:cNvPr id="60" name="Group 60"/>
          <p:cNvGrpSpPr/>
          <p:nvPr/>
        </p:nvGrpSpPr>
        <p:grpSpPr>
          <a:xfrm>
            <a:off x="413116" y="4481509"/>
            <a:ext cx="6413091" cy="300108"/>
            <a:chOff x="0" y="0"/>
            <a:chExt cx="2320859" cy="118217"/>
          </a:xfrm>
        </p:grpSpPr>
        <p:sp>
          <p:nvSpPr>
            <p:cNvPr id="61" name="Freeform 61"/>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23F6A"/>
            </a:solidFill>
            <a:ln>
              <a:noFill/>
            </a:ln>
          </p:spPr>
          <p:txBody>
            <a:bodyPr/>
            <a:lstStyle/>
            <a:p>
              <a:endParaRPr lang="es-PE"/>
            </a:p>
          </p:txBody>
        </p:sp>
        <p:sp>
          <p:nvSpPr>
            <p:cNvPr id="62" name="TextBox 62"/>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63" name="Group 63"/>
          <p:cNvGrpSpPr/>
          <p:nvPr/>
        </p:nvGrpSpPr>
        <p:grpSpPr>
          <a:xfrm>
            <a:off x="294280" y="4455293"/>
            <a:ext cx="334157" cy="334157"/>
            <a:chOff x="0" y="0"/>
            <a:chExt cx="812800" cy="812800"/>
          </a:xfrm>
        </p:grpSpPr>
        <p:sp>
          <p:nvSpPr>
            <p:cNvPr id="64" name="Freeform 6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6889"/>
              </a:solidFill>
            </a:ln>
          </p:spPr>
          <p:txBody>
            <a:bodyPr/>
            <a:lstStyle/>
            <a:p>
              <a:endParaRPr lang="es-PE"/>
            </a:p>
          </p:txBody>
        </p:sp>
        <p:sp>
          <p:nvSpPr>
            <p:cNvPr id="65" name="TextBox 65"/>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sp>
        <p:nvSpPr>
          <p:cNvPr id="66" name="TextBox 66"/>
          <p:cNvSpPr txBox="1"/>
          <p:nvPr/>
        </p:nvSpPr>
        <p:spPr>
          <a:xfrm>
            <a:off x="758803" y="4515032"/>
            <a:ext cx="5324160" cy="201530"/>
          </a:xfrm>
          <a:prstGeom prst="rect">
            <a:avLst/>
          </a:prstGeom>
        </p:spPr>
        <p:txBody>
          <a:bodyPr wrap="square" lIns="0" tIns="0" rIns="0" bIns="0" rtlCol="0" anchor="t">
            <a:spAutoFit/>
          </a:bodyPr>
          <a:lstStyle/>
          <a:p>
            <a:pPr>
              <a:lnSpc>
                <a:spcPts val="1679"/>
              </a:lnSpc>
            </a:pPr>
            <a:r>
              <a:rPr lang="en-US" sz="1200" dirty="0" err="1">
                <a:solidFill>
                  <a:srgbClr val="FFFFFF"/>
                </a:solidFill>
                <a:latin typeface="Montserrat"/>
              </a:rPr>
              <a:t>Certificação </a:t>
            </a:r>
            <a:r>
              <a:rPr lang="en-US" sz="1200" dirty="0">
                <a:solidFill>
                  <a:srgbClr val="FFFFFF"/>
                </a:solidFill>
                <a:latin typeface="Montserrat"/>
              </a:rPr>
              <a:t>de </a:t>
            </a:r>
            <a:r>
              <a:rPr lang="en-US" sz="1200" dirty="0" err="1">
                <a:solidFill>
                  <a:srgbClr val="FFFFFF"/>
                </a:solidFill>
                <a:latin typeface="Montserrat"/>
              </a:rPr>
              <a:t>Assistência </a:t>
            </a:r>
            <a:r>
              <a:rPr lang="en-US" sz="1200" dirty="0">
                <a:solidFill>
                  <a:srgbClr val="FFFFFF"/>
                </a:solidFill>
                <a:latin typeface="Montserrat"/>
              </a:rPr>
              <a:t>Técnica a Não </a:t>
            </a:r>
            <a:r>
              <a:rPr lang="en-US" sz="1200" dirty="0" err="1">
                <a:solidFill>
                  <a:srgbClr val="FFFFFF"/>
                </a:solidFill>
                <a:latin typeface="Montserrat"/>
              </a:rPr>
              <a:t>Residentes</a:t>
            </a:r>
            <a:endParaRPr lang="en-US" sz="1200" dirty="0">
              <a:solidFill>
                <a:srgbClr val="FFFFFF"/>
              </a:solidFill>
              <a:latin typeface="Montserrat"/>
            </a:endParaRPr>
          </a:p>
        </p:txBody>
      </p:sp>
      <p:grpSp>
        <p:nvGrpSpPr>
          <p:cNvPr id="67" name="Group 67"/>
          <p:cNvGrpSpPr/>
          <p:nvPr/>
        </p:nvGrpSpPr>
        <p:grpSpPr>
          <a:xfrm>
            <a:off x="364004" y="4841364"/>
            <a:ext cx="6476019" cy="329868"/>
            <a:chOff x="0" y="0"/>
            <a:chExt cx="2320859" cy="118217"/>
          </a:xfrm>
        </p:grpSpPr>
        <p:sp>
          <p:nvSpPr>
            <p:cNvPr id="68" name="Freeform 68"/>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9BBE3"/>
            </a:solidFill>
            <a:ln>
              <a:noFill/>
            </a:ln>
          </p:spPr>
          <p:txBody>
            <a:bodyPr/>
            <a:lstStyle/>
            <a:p>
              <a:endParaRPr lang="es-PE"/>
            </a:p>
          </p:txBody>
        </p:sp>
        <p:sp>
          <p:nvSpPr>
            <p:cNvPr id="69" name="TextBox 69"/>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70" name="Group 70"/>
          <p:cNvGrpSpPr/>
          <p:nvPr/>
        </p:nvGrpSpPr>
        <p:grpSpPr>
          <a:xfrm>
            <a:off x="294280" y="4837075"/>
            <a:ext cx="334157" cy="334157"/>
            <a:chOff x="0" y="0"/>
            <a:chExt cx="812800" cy="812800"/>
          </a:xfrm>
        </p:grpSpPr>
        <p:sp>
          <p:nvSpPr>
            <p:cNvPr id="71" name="Freeform 7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BBE3"/>
              </a:solidFill>
            </a:ln>
          </p:spPr>
          <p:txBody>
            <a:bodyPr/>
            <a:lstStyle/>
            <a:p>
              <a:endParaRPr lang="es-PE"/>
            </a:p>
          </p:txBody>
        </p:sp>
        <p:sp>
          <p:nvSpPr>
            <p:cNvPr id="72" name="TextBox 72"/>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sp>
        <p:nvSpPr>
          <p:cNvPr id="73" name="TextBox 73"/>
          <p:cNvSpPr txBox="1"/>
          <p:nvPr/>
        </p:nvSpPr>
        <p:spPr>
          <a:xfrm>
            <a:off x="758803" y="4887301"/>
            <a:ext cx="4333559" cy="201530"/>
          </a:xfrm>
          <a:prstGeom prst="rect">
            <a:avLst/>
          </a:prstGeom>
        </p:spPr>
        <p:txBody>
          <a:bodyPr wrap="square" lIns="0" tIns="0" rIns="0" bIns="0" rtlCol="0" anchor="t">
            <a:spAutoFit/>
          </a:bodyPr>
          <a:lstStyle/>
          <a:p>
            <a:pPr>
              <a:lnSpc>
                <a:spcPts val="1679"/>
              </a:lnSpc>
            </a:pPr>
            <a:r>
              <a:rPr lang="en-US" sz="1200" dirty="0" err="1">
                <a:solidFill>
                  <a:srgbClr val="FFFFFF"/>
                </a:solidFill>
                <a:latin typeface="Montserrat"/>
              </a:rPr>
              <a:t>Consultoria Tributária </a:t>
            </a:r>
            <a:r>
              <a:rPr lang="en-US" sz="1200" dirty="0">
                <a:solidFill>
                  <a:srgbClr val="FFFFFF"/>
                </a:solidFill>
                <a:latin typeface="Montserrat"/>
              </a:rPr>
              <a:t>Local e </a:t>
            </a:r>
            <a:r>
              <a:rPr lang="en-US" sz="1200" dirty="0" err="1">
                <a:solidFill>
                  <a:srgbClr val="FFFFFF"/>
                </a:solidFill>
                <a:latin typeface="Montserrat"/>
              </a:rPr>
              <a:t>Internacional</a:t>
            </a:r>
            <a:endParaRPr lang="en-US" sz="1200" dirty="0">
              <a:solidFill>
                <a:srgbClr val="FFFFFF"/>
              </a:solidFill>
              <a:latin typeface="Montserrat"/>
            </a:endParaRPr>
          </a:p>
        </p:txBody>
      </p:sp>
      <p:sp>
        <p:nvSpPr>
          <p:cNvPr id="87" name="TextBox 87"/>
          <p:cNvSpPr txBox="1"/>
          <p:nvPr/>
        </p:nvSpPr>
        <p:spPr>
          <a:xfrm>
            <a:off x="358125" y="3699889"/>
            <a:ext cx="167079" cy="201530"/>
          </a:xfrm>
          <a:prstGeom prst="rect">
            <a:avLst/>
          </a:prstGeom>
        </p:spPr>
        <p:txBody>
          <a:bodyPr lIns="0" tIns="0" rIns="0" bIns="0" rtlCol="0" anchor="t">
            <a:spAutoFit/>
          </a:bodyPr>
          <a:lstStyle/>
          <a:p>
            <a:pPr algn="ctr">
              <a:lnSpc>
                <a:spcPts val="1679"/>
              </a:lnSpc>
            </a:pPr>
            <a:r>
              <a:rPr lang="en-US" sz="1200" dirty="0">
                <a:solidFill>
                  <a:srgbClr val="272E50"/>
                </a:solidFill>
                <a:latin typeface="Montserrat"/>
              </a:rPr>
              <a:t>1</a:t>
            </a:r>
          </a:p>
        </p:txBody>
      </p:sp>
      <p:sp>
        <p:nvSpPr>
          <p:cNvPr id="88" name="TextBox 88"/>
          <p:cNvSpPr txBox="1"/>
          <p:nvPr/>
        </p:nvSpPr>
        <p:spPr>
          <a:xfrm>
            <a:off x="358125" y="4123346"/>
            <a:ext cx="167079" cy="201530"/>
          </a:xfrm>
          <a:prstGeom prst="rect">
            <a:avLst/>
          </a:prstGeom>
        </p:spPr>
        <p:txBody>
          <a:bodyPr lIns="0" tIns="0" rIns="0" bIns="0" rtlCol="0" anchor="t">
            <a:spAutoFit/>
          </a:bodyPr>
          <a:lstStyle/>
          <a:p>
            <a:pPr algn="ctr">
              <a:lnSpc>
                <a:spcPts val="1679"/>
              </a:lnSpc>
            </a:pPr>
            <a:r>
              <a:rPr lang="en-US" sz="1200" dirty="0">
                <a:solidFill>
                  <a:srgbClr val="29BBE3"/>
                </a:solidFill>
                <a:latin typeface="Montserrat"/>
              </a:rPr>
              <a:t>2</a:t>
            </a:r>
          </a:p>
        </p:txBody>
      </p:sp>
      <p:sp>
        <p:nvSpPr>
          <p:cNvPr id="89" name="TextBox 89"/>
          <p:cNvSpPr txBox="1"/>
          <p:nvPr/>
        </p:nvSpPr>
        <p:spPr>
          <a:xfrm>
            <a:off x="371940" y="4524178"/>
            <a:ext cx="167079" cy="201530"/>
          </a:xfrm>
          <a:prstGeom prst="rect">
            <a:avLst/>
          </a:prstGeom>
        </p:spPr>
        <p:txBody>
          <a:bodyPr lIns="0" tIns="0" rIns="0" bIns="0" rtlCol="0" anchor="t">
            <a:spAutoFit/>
          </a:bodyPr>
          <a:lstStyle/>
          <a:p>
            <a:pPr algn="ctr">
              <a:lnSpc>
                <a:spcPts val="1679"/>
              </a:lnSpc>
            </a:pPr>
            <a:r>
              <a:rPr lang="en-US" sz="1200" dirty="0">
                <a:solidFill>
                  <a:srgbClr val="272E50"/>
                </a:solidFill>
                <a:latin typeface="Montserrat"/>
              </a:rPr>
              <a:t>3</a:t>
            </a:r>
          </a:p>
        </p:txBody>
      </p:sp>
      <p:sp>
        <p:nvSpPr>
          <p:cNvPr id="90" name="TextBox 90"/>
          <p:cNvSpPr txBox="1"/>
          <p:nvPr/>
        </p:nvSpPr>
        <p:spPr>
          <a:xfrm>
            <a:off x="371940" y="4897796"/>
            <a:ext cx="167079" cy="201530"/>
          </a:xfrm>
          <a:prstGeom prst="rect">
            <a:avLst/>
          </a:prstGeom>
        </p:spPr>
        <p:txBody>
          <a:bodyPr lIns="0" tIns="0" rIns="0" bIns="0" rtlCol="0" anchor="t">
            <a:spAutoFit/>
          </a:bodyPr>
          <a:lstStyle/>
          <a:p>
            <a:pPr algn="ctr">
              <a:lnSpc>
                <a:spcPts val="1679"/>
              </a:lnSpc>
            </a:pPr>
            <a:r>
              <a:rPr lang="en-US" sz="1200" dirty="0">
                <a:solidFill>
                  <a:srgbClr val="29BBE3"/>
                </a:solidFill>
                <a:latin typeface="Montserrat"/>
              </a:rPr>
              <a:t>4</a:t>
            </a:r>
          </a:p>
        </p:txBody>
      </p:sp>
      <p:sp>
        <p:nvSpPr>
          <p:cNvPr id="92" name="Freeform 92"/>
          <p:cNvSpPr/>
          <p:nvPr/>
        </p:nvSpPr>
        <p:spPr>
          <a:xfrm>
            <a:off x="364004" y="5227796"/>
            <a:ext cx="6476019" cy="329868"/>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23F6A"/>
          </a:solidFill>
          <a:ln>
            <a:noFill/>
          </a:ln>
        </p:spPr>
        <p:txBody>
          <a:bodyPr/>
          <a:lstStyle/>
          <a:p>
            <a:endParaRPr lang="es-PE"/>
          </a:p>
        </p:txBody>
      </p:sp>
      <p:sp>
        <p:nvSpPr>
          <p:cNvPr id="95" name="Freeform 95"/>
          <p:cNvSpPr/>
          <p:nvPr/>
        </p:nvSpPr>
        <p:spPr>
          <a:xfrm>
            <a:off x="295025" y="5223508"/>
            <a:ext cx="332666" cy="33415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6889"/>
            </a:solidFill>
          </a:ln>
        </p:spPr>
        <p:txBody>
          <a:bodyPr/>
          <a:lstStyle/>
          <a:p>
            <a:endParaRPr lang="es-PE"/>
          </a:p>
        </p:txBody>
      </p:sp>
      <p:sp>
        <p:nvSpPr>
          <p:cNvPr id="97" name="TextBox 97"/>
          <p:cNvSpPr txBox="1"/>
          <p:nvPr/>
        </p:nvSpPr>
        <p:spPr>
          <a:xfrm>
            <a:off x="758803" y="5286607"/>
            <a:ext cx="4866960" cy="201530"/>
          </a:xfrm>
          <a:prstGeom prst="rect">
            <a:avLst/>
          </a:prstGeom>
        </p:spPr>
        <p:txBody>
          <a:bodyPr wrap="square" lIns="0" tIns="0" rIns="0" bIns="0" rtlCol="0" anchor="t">
            <a:spAutoFit/>
          </a:bodyPr>
          <a:lstStyle/>
          <a:p>
            <a:pPr>
              <a:lnSpc>
                <a:spcPts val="1679"/>
              </a:lnSpc>
            </a:pPr>
            <a:r>
              <a:rPr lang="en-US" sz="1200" dirty="0" err="1">
                <a:solidFill>
                  <a:srgbClr val="FFFFFF"/>
                </a:solidFill>
                <a:latin typeface="Montserrat"/>
              </a:rPr>
              <a:t>Conformidade Tributária</a:t>
            </a:r>
            <a:endParaRPr lang="en-US" sz="1200" dirty="0">
              <a:solidFill>
                <a:srgbClr val="FFFFFF"/>
              </a:solidFill>
              <a:latin typeface="Montserrat"/>
            </a:endParaRPr>
          </a:p>
        </p:txBody>
      </p:sp>
      <p:sp>
        <p:nvSpPr>
          <p:cNvPr id="98" name="TextBox 98"/>
          <p:cNvSpPr txBox="1"/>
          <p:nvPr/>
        </p:nvSpPr>
        <p:spPr>
          <a:xfrm>
            <a:off x="371940" y="5284228"/>
            <a:ext cx="167079" cy="201530"/>
          </a:xfrm>
          <a:prstGeom prst="rect">
            <a:avLst/>
          </a:prstGeom>
        </p:spPr>
        <p:txBody>
          <a:bodyPr lIns="0" tIns="0" rIns="0" bIns="0" rtlCol="0" anchor="t">
            <a:spAutoFit/>
          </a:bodyPr>
          <a:lstStyle>
            <a:defPPr>
              <a:defRPr lang="en-US"/>
            </a:defPPr>
            <a:lvl1pPr algn="ctr">
              <a:lnSpc>
                <a:spcPts val="1679"/>
              </a:lnSpc>
              <a:defRPr sz="1200">
                <a:solidFill>
                  <a:srgbClr val="272E50"/>
                </a:solidFill>
                <a:latin typeface="Montserrat"/>
              </a:defRPr>
            </a:lvl1pPr>
          </a:lstStyle>
          <a:p>
            <a:r>
              <a:rPr lang="en-US" dirty="0"/>
              <a:t>5</a:t>
            </a:r>
          </a:p>
        </p:txBody>
      </p:sp>
      <p:grpSp>
        <p:nvGrpSpPr>
          <p:cNvPr id="99" name="Group 99"/>
          <p:cNvGrpSpPr/>
          <p:nvPr/>
        </p:nvGrpSpPr>
        <p:grpSpPr>
          <a:xfrm rot="-5400000">
            <a:off x="1954709" y="-1081532"/>
            <a:ext cx="478139" cy="4387557"/>
            <a:chOff x="0" y="0"/>
            <a:chExt cx="370836" cy="3629374"/>
          </a:xfrm>
        </p:grpSpPr>
        <p:sp>
          <p:nvSpPr>
            <p:cNvPr id="100" name="Freeform 100"/>
            <p:cNvSpPr/>
            <p:nvPr/>
          </p:nvSpPr>
          <p:spPr>
            <a:xfrm>
              <a:off x="0" y="0"/>
              <a:ext cx="370836" cy="3629374"/>
            </a:xfrm>
            <a:custGeom>
              <a:avLst/>
              <a:gdLst/>
              <a:ahLst/>
              <a:cxnLst/>
              <a:rect l="l" t="t" r="r" b="b"/>
              <a:pathLst>
                <a:path w="370836" h="3629374">
                  <a:moveTo>
                    <a:pt x="123679" y="3610305"/>
                  </a:moveTo>
                  <a:cubicBezTo>
                    <a:pt x="142691" y="3621819"/>
                    <a:pt x="164305" y="3629374"/>
                    <a:pt x="185518" y="3629374"/>
                  </a:cubicBezTo>
                  <a:cubicBezTo>
                    <a:pt x="206732" y="3629374"/>
                    <a:pt x="227145" y="3622897"/>
                    <a:pt x="245956" y="3611383"/>
                  </a:cubicBezTo>
                  <a:cubicBezTo>
                    <a:pt x="246357" y="3611024"/>
                    <a:pt x="246757" y="3611024"/>
                    <a:pt x="247157" y="3610664"/>
                  </a:cubicBezTo>
                  <a:cubicBezTo>
                    <a:pt x="317802" y="3564609"/>
                    <a:pt x="369836" y="3442995"/>
                    <a:pt x="370836" y="3238308"/>
                  </a:cubicBezTo>
                  <a:lnTo>
                    <a:pt x="370836" y="0"/>
                  </a:lnTo>
                  <a:lnTo>
                    <a:pt x="0" y="0"/>
                  </a:lnTo>
                  <a:lnTo>
                    <a:pt x="0" y="3235905"/>
                  </a:lnTo>
                  <a:cubicBezTo>
                    <a:pt x="1001" y="3443714"/>
                    <a:pt x="52233" y="3565329"/>
                    <a:pt x="123679" y="3610305"/>
                  </a:cubicBezTo>
                  <a:close/>
                </a:path>
              </a:pathLst>
            </a:custGeom>
            <a:solidFill>
              <a:srgbClr val="FFFFFF"/>
            </a:solidFill>
          </p:spPr>
          <p:txBody>
            <a:bodyPr/>
            <a:lstStyle/>
            <a:p>
              <a:endParaRPr lang="es-PE"/>
            </a:p>
          </p:txBody>
        </p:sp>
        <p:sp>
          <p:nvSpPr>
            <p:cNvPr id="101" name="TextBox 101"/>
            <p:cNvSpPr txBox="1"/>
            <p:nvPr/>
          </p:nvSpPr>
          <p:spPr>
            <a:xfrm>
              <a:off x="0" y="-28575"/>
              <a:ext cx="660400" cy="714375"/>
            </a:xfrm>
            <a:prstGeom prst="rect">
              <a:avLst/>
            </a:prstGeom>
          </p:spPr>
          <p:txBody>
            <a:bodyPr lIns="50800" tIns="50800" rIns="50800" bIns="50800" rtlCol="0" anchor="ctr"/>
            <a:lstStyle/>
            <a:p>
              <a:pPr algn="ctr">
                <a:lnSpc>
                  <a:spcPts val="1960"/>
                </a:lnSpc>
              </a:pPr>
              <a:endParaRPr/>
            </a:p>
          </p:txBody>
        </p:sp>
      </p:grpSp>
      <p:sp>
        <p:nvSpPr>
          <p:cNvPr id="102" name="TextBox 102"/>
          <p:cNvSpPr txBox="1"/>
          <p:nvPr/>
        </p:nvSpPr>
        <p:spPr>
          <a:xfrm>
            <a:off x="350188" y="890670"/>
            <a:ext cx="6661788" cy="405056"/>
          </a:xfrm>
          <a:prstGeom prst="rect">
            <a:avLst/>
          </a:prstGeom>
        </p:spPr>
        <p:txBody>
          <a:bodyPr wrap="square" lIns="0" tIns="0" rIns="0" bIns="0" rtlCol="0" anchor="t">
            <a:spAutoFit/>
          </a:bodyPr>
          <a:lstStyle/>
          <a:p>
            <a:pPr>
              <a:lnSpc>
                <a:spcPts val="3399"/>
              </a:lnSpc>
              <a:spcBef>
                <a:spcPct val="0"/>
              </a:spcBef>
            </a:pPr>
            <a:r>
              <a:rPr lang="en-US" sz="2427" dirty="0">
                <a:solidFill>
                  <a:srgbClr val="29BBE3"/>
                </a:solidFill>
                <a:latin typeface="Montserrat ExtraBold" pitchFamily="2" charset="0"/>
              </a:rPr>
              <a:t>TRIBUTAÇÃO E ASSUNTOS JURÍDICOS</a:t>
            </a:r>
          </a:p>
        </p:txBody>
      </p:sp>
      <p:grpSp>
        <p:nvGrpSpPr>
          <p:cNvPr id="103" name="Group 103"/>
          <p:cNvGrpSpPr/>
          <p:nvPr/>
        </p:nvGrpSpPr>
        <p:grpSpPr>
          <a:xfrm>
            <a:off x="0" y="0"/>
            <a:ext cx="7560000" cy="219725"/>
            <a:chOff x="0" y="0"/>
            <a:chExt cx="2709333" cy="78745"/>
          </a:xfrm>
        </p:grpSpPr>
        <p:sp>
          <p:nvSpPr>
            <p:cNvPr id="104" name="Freeform 104"/>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105" name="TextBox 105"/>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106" name="Group 106"/>
          <p:cNvGrpSpPr/>
          <p:nvPr/>
        </p:nvGrpSpPr>
        <p:grpSpPr>
          <a:xfrm>
            <a:off x="6950053" y="10106294"/>
            <a:ext cx="415413" cy="415413"/>
            <a:chOff x="0" y="0"/>
            <a:chExt cx="812800" cy="812800"/>
          </a:xfrm>
        </p:grpSpPr>
        <p:sp>
          <p:nvSpPr>
            <p:cNvPr id="107" name="Freeform 10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s-PE"/>
            </a:p>
          </p:txBody>
        </p:sp>
        <p:sp>
          <p:nvSpPr>
            <p:cNvPr id="108" name="TextBox 108"/>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sp>
        <p:nvSpPr>
          <p:cNvPr id="109" name="TextBox 109"/>
          <p:cNvSpPr txBox="1"/>
          <p:nvPr/>
        </p:nvSpPr>
        <p:spPr>
          <a:xfrm>
            <a:off x="7011976" y="10183016"/>
            <a:ext cx="291567" cy="252443"/>
          </a:xfrm>
          <a:prstGeom prst="rect">
            <a:avLst/>
          </a:prstGeom>
        </p:spPr>
        <p:txBody>
          <a:bodyPr lIns="0" tIns="0" rIns="0" bIns="0" rtlCol="0" anchor="t">
            <a:spAutoFit/>
          </a:bodyPr>
          <a:lstStyle/>
          <a:p>
            <a:pPr marL="0" lvl="0" indent="0" algn="l">
              <a:lnSpc>
                <a:spcPts val="2031"/>
              </a:lnSpc>
              <a:spcBef>
                <a:spcPct val="0"/>
              </a:spcBef>
            </a:pPr>
            <a:r>
              <a:rPr lang="en-US" sz="1599">
                <a:solidFill>
                  <a:srgbClr val="272E50"/>
                </a:solidFill>
                <a:latin typeface="Montserrat Bold"/>
              </a:rPr>
              <a:t>06</a:t>
            </a:r>
          </a:p>
        </p:txBody>
      </p:sp>
      <p:sp>
        <p:nvSpPr>
          <p:cNvPr id="110" name="Freeform 92">
            <a:extLst>
              <a:ext uri="{FF2B5EF4-FFF2-40B4-BE49-F238E27FC236}">
                <a16:creationId xmlns:a16="http://schemas.microsoft.com/office/drawing/2014/main" id="{DBF715D1-B0E3-4132-8FD6-1094051AE3B9}"/>
              </a:ext>
            </a:extLst>
          </p:cNvPr>
          <p:cNvSpPr/>
          <p:nvPr/>
        </p:nvSpPr>
        <p:spPr>
          <a:xfrm>
            <a:off x="377281" y="5643501"/>
            <a:ext cx="6476019" cy="329868"/>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9BBE3"/>
          </a:solidFill>
          <a:ln>
            <a:noFill/>
          </a:ln>
        </p:spPr>
        <p:txBody>
          <a:bodyPr/>
          <a:lstStyle/>
          <a:p>
            <a:endParaRPr lang="es-PE"/>
          </a:p>
        </p:txBody>
      </p:sp>
      <p:sp>
        <p:nvSpPr>
          <p:cNvPr id="111" name="Freeform 95">
            <a:extLst>
              <a:ext uri="{FF2B5EF4-FFF2-40B4-BE49-F238E27FC236}">
                <a16:creationId xmlns:a16="http://schemas.microsoft.com/office/drawing/2014/main" id="{7C266C5F-70B7-4D8C-B183-B5047D5B7F31}"/>
              </a:ext>
            </a:extLst>
          </p:cNvPr>
          <p:cNvSpPr/>
          <p:nvPr/>
        </p:nvSpPr>
        <p:spPr>
          <a:xfrm>
            <a:off x="308302" y="5639213"/>
            <a:ext cx="332666" cy="33415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00B0F0"/>
            </a:solidFill>
          </a:ln>
        </p:spPr>
        <p:txBody>
          <a:bodyPr/>
          <a:lstStyle/>
          <a:p>
            <a:endParaRPr lang="es-PE"/>
          </a:p>
        </p:txBody>
      </p:sp>
      <p:sp>
        <p:nvSpPr>
          <p:cNvPr id="112" name="TextBox 97">
            <a:extLst>
              <a:ext uri="{FF2B5EF4-FFF2-40B4-BE49-F238E27FC236}">
                <a16:creationId xmlns:a16="http://schemas.microsoft.com/office/drawing/2014/main" id="{607320C5-A641-431D-AA22-26CBABBB8A40}"/>
              </a:ext>
            </a:extLst>
          </p:cNvPr>
          <p:cNvSpPr txBox="1"/>
          <p:nvPr/>
        </p:nvSpPr>
        <p:spPr>
          <a:xfrm>
            <a:off x="772080" y="5702312"/>
            <a:ext cx="2580959" cy="201530"/>
          </a:xfrm>
          <a:prstGeom prst="rect">
            <a:avLst/>
          </a:prstGeom>
        </p:spPr>
        <p:txBody>
          <a:bodyPr wrap="square" lIns="0" tIns="0" rIns="0" bIns="0" rtlCol="0" anchor="t">
            <a:spAutoFit/>
          </a:bodyPr>
          <a:lstStyle/>
          <a:p>
            <a:pPr>
              <a:lnSpc>
                <a:spcPts val="1679"/>
              </a:lnSpc>
            </a:pPr>
            <a:r>
              <a:rPr lang="en-US" sz="1200" dirty="0" err="1">
                <a:solidFill>
                  <a:srgbClr val="FFFFFF"/>
                </a:solidFill>
                <a:latin typeface="Montserrat"/>
              </a:rPr>
              <a:t>Fiscalização </a:t>
            </a:r>
            <a:r>
              <a:rPr lang="en-US" sz="1200" dirty="0">
                <a:solidFill>
                  <a:srgbClr val="FFFFFF"/>
                </a:solidFill>
                <a:latin typeface="Montserrat"/>
              </a:rPr>
              <a:t>e </a:t>
            </a:r>
            <a:r>
              <a:rPr lang="en-US" sz="1200" dirty="0" err="1">
                <a:solidFill>
                  <a:srgbClr val="FFFFFF"/>
                </a:solidFill>
                <a:latin typeface="Montserrat"/>
              </a:rPr>
              <a:t>Defesa Tributária</a:t>
            </a:r>
            <a:endParaRPr lang="en-US" sz="1200" dirty="0">
              <a:solidFill>
                <a:srgbClr val="FFFFFF"/>
              </a:solidFill>
              <a:latin typeface="Montserrat"/>
            </a:endParaRPr>
          </a:p>
        </p:txBody>
      </p:sp>
      <p:sp>
        <p:nvSpPr>
          <p:cNvPr id="113" name="TextBox 98">
            <a:extLst>
              <a:ext uri="{FF2B5EF4-FFF2-40B4-BE49-F238E27FC236}">
                <a16:creationId xmlns:a16="http://schemas.microsoft.com/office/drawing/2014/main" id="{8B5098B3-25EC-44FC-AED7-B7EB0B2C5A4B}"/>
              </a:ext>
            </a:extLst>
          </p:cNvPr>
          <p:cNvSpPr txBox="1"/>
          <p:nvPr/>
        </p:nvSpPr>
        <p:spPr>
          <a:xfrm>
            <a:off x="385217" y="5699933"/>
            <a:ext cx="167079" cy="201530"/>
          </a:xfrm>
          <a:prstGeom prst="rect">
            <a:avLst/>
          </a:prstGeom>
        </p:spPr>
        <p:txBody>
          <a:bodyPr lIns="0" tIns="0" rIns="0" bIns="0" rtlCol="0" anchor="t">
            <a:spAutoFit/>
          </a:bodyPr>
          <a:lstStyle>
            <a:defPPr>
              <a:defRPr lang="en-US"/>
            </a:defPPr>
            <a:lvl1pPr algn="ctr">
              <a:lnSpc>
                <a:spcPts val="1679"/>
              </a:lnSpc>
              <a:defRPr sz="1200">
                <a:solidFill>
                  <a:srgbClr val="29BBE3"/>
                </a:solidFill>
                <a:latin typeface="Montserrat"/>
              </a:defRPr>
            </a:lvl1pPr>
          </a:lstStyle>
          <a:p>
            <a:r>
              <a:rPr lang="en-US" dirty="0"/>
              <a:t>6</a:t>
            </a:r>
          </a:p>
        </p:txBody>
      </p:sp>
      <p:sp>
        <p:nvSpPr>
          <p:cNvPr id="114" name="CuadroTexto 113">
            <a:extLst>
              <a:ext uri="{FF2B5EF4-FFF2-40B4-BE49-F238E27FC236}">
                <a16:creationId xmlns:a16="http://schemas.microsoft.com/office/drawing/2014/main" id="{64BCC0F2-0E4C-4B37-830C-5E66AC1583FB}"/>
              </a:ext>
            </a:extLst>
          </p:cNvPr>
          <p:cNvSpPr txBox="1"/>
          <p:nvPr/>
        </p:nvSpPr>
        <p:spPr>
          <a:xfrm>
            <a:off x="274442" y="3200206"/>
            <a:ext cx="6245612" cy="293863"/>
          </a:xfrm>
          <a:prstGeom prst="rect">
            <a:avLst/>
          </a:prstGeom>
          <a:noFill/>
        </p:spPr>
        <p:txBody>
          <a:bodyPr wrap="square">
            <a:spAutoFit/>
          </a:bodyPr>
          <a:lstStyle/>
          <a:p>
            <a:pPr algn="just">
              <a:lnSpc>
                <a:spcPts val="1680"/>
              </a:lnSpc>
            </a:pPr>
            <a:r>
              <a:rPr lang="en-US" sz="1200" dirty="0">
                <a:solidFill>
                  <a:srgbClr val="223F6A"/>
                </a:solidFill>
                <a:latin typeface="Montserrat"/>
              </a:rPr>
              <a:t>Os </a:t>
            </a:r>
            <a:r>
              <a:rPr lang="en-US" sz="1200" dirty="0" err="1">
                <a:solidFill>
                  <a:srgbClr val="223F6A"/>
                </a:solidFill>
                <a:latin typeface="Montserrat"/>
              </a:rPr>
              <a:t>serviços </a:t>
            </a:r>
            <a:r>
              <a:rPr lang="en-US" sz="1200" dirty="0">
                <a:solidFill>
                  <a:srgbClr val="223F6A"/>
                </a:solidFill>
                <a:latin typeface="Montserrat"/>
              </a:rPr>
              <a:t>que </a:t>
            </a:r>
            <a:r>
              <a:rPr lang="en-US" sz="1200" dirty="0" err="1">
                <a:solidFill>
                  <a:srgbClr val="223F6A"/>
                </a:solidFill>
                <a:latin typeface="Montserrat"/>
              </a:rPr>
              <a:t>oferecemos na área tributária </a:t>
            </a:r>
            <a:r>
              <a:rPr lang="en-US" sz="1200" dirty="0">
                <a:solidFill>
                  <a:srgbClr val="223F6A"/>
                </a:solidFill>
                <a:latin typeface="Montserrat"/>
              </a:rPr>
              <a:t>são os </a:t>
            </a:r>
            <a:r>
              <a:rPr lang="en-US" sz="1200" dirty="0" err="1">
                <a:solidFill>
                  <a:srgbClr val="223F6A"/>
                </a:solidFill>
                <a:latin typeface="Montserrat"/>
              </a:rPr>
              <a:t>seguintes</a:t>
            </a:r>
            <a:r>
              <a:rPr lang="en-US" sz="1200" dirty="0">
                <a:solidFill>
                  <a:srgbClr val="223F6A"/>
                </a:solidFill>
                <a:latin typeface="Montserrat"/>
              </a:rPr>
              <a:t>:</a:t>
            </a:r>
          </a:p>
        </p:txBody>
      </p:sp>
      <p:sp>
        <p:nvSpPr>
          <p:cNvPr id="115" name="Freeform 92">
            <a:extLst>
              <a:ext uri="{FF2B5EF4-FFF2-40B4-BE49-F238E27FC236}">
                <a16:creationId xmlns:a16="http://schemas.microsoft.com/office/drawing/2014/main" id="{7C4DD50E-4983-4D33-9B04-101D81187EAE}"/>
              </a:ext>
            </a:extLst>
          </p:cNvPr>
          <p:cNvSpPr/>
          <p:nvPr/>
        </p:nvSpPr>
        <p:spPr>
          <a:xfrm>
            <a:off x="364003" y="6070682"/>
            <a:ext cx="6476019" cy="329868"/>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23F6A"/>
          </a:solidFill>
          <a:ln>
            <a:noFill/>
          </a:ln>
        </p:spPr>
        <p:txBody>
          <a:bodyPr/>
          <a:lstStyle/>
          <a:p>
            <a:endParaRPr lang="es-PE"/>
          </a:p>
        </p:txBody>
      </p:sp>
      <p:sp>
        <p:nvSpPr>
          <p:cNvPr id="116" name="Freeform 95">
            <a:extLst>
              <a:ext uri="{FF2B5EF4-FFF2-40B4-BE49-F238E27FC236}">
                <a16:creationId xmlns:a16="http://schemas.microsoft.com/office/drawing/2014/main" id="{A97DABB1-77EB-4E0B-89F5-2AC7CE3FCED3}"/>
              </a:ext>
            </a:extLst>
          </p:cNvPr>
          <p:cNvSpPr/>
          <p:nvPr/>
        </p:nvSpPr>
        <p:spPr>
          <a:xfrm>
            <a:off x="295024" y="6066394"/>
            <a:ext cx="332666" cy="33415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6889"/>
            </a:solidFill>
          </a:ln>
        </p:spPr>
        <p:txBody>
          <a:bodyPr/>
          <a:lstStyle/>
          <a:p>
            <a:endParaRPr lang="es-PE"/>
          </a:p>
        </p:txBody>
      </p:sp>
      <p:sp>
        <p:nvSpPr>
          <p:cNvPr id="117" name="TextBox 97">
            <a:extLst>
              <a:ext uri="{FF2B5EF4-FFF2-40B4-BE49-F238E27FC236}">
                <a16:creationId xmlns:a16="http://schemas.microsoft.com/office/drawing/2014/main" id="{FB33727A-7D3C-49D7-8E47-215685EC2FE1}"/>
              </a:ext>
            </a:extLst>
          </p:cNvPr>
          <p:cNvSpPr txBox="1"/>
          <p:nvPr/>
        </p:nvSpPr>
        <p:spPr>
          <a:xfrm>
            <a:off x="758802" y="6129493"/>
            <a:ext cx="2580959" cy="201530"/>
          </a:xfrm>
          <a:prstGeom prst="rect">
            <a:avLst/>
          </a:prstGeom>
        </p:spPr>
        <p:txBody>
          <a:bodyPr wrap="square" lIns="0" tIns="0" rIns="0" bIns="0" rtlCol="0" anchor="t">
            <a:spAutoFit/>
          </a:bodyPr>
          <a:lstStyle/>
          <a:p>
            <a:pPr>
              <a:lnSpc>
                <a:spcPts val="1679"/>
              </a:lnSpc>
            </a:pPr>
            <a:r>
              <a:rPr lang="en-US" sz="1200" dirty="0" err="1">
                <a:solidFill>
                  <a:srgbClr val="FFFFFF"/>
                </a:solidFill>
                <a:latin typeface="Montserrat"/>
              </a:rPr>
              <a:t>Planejamento Tributário</a:t>
            </a:r>
            <a:endParaRPr lang="en-US" sz="1200" dirty="0">
              <a:solidFill>
                <a:srgbClr val="FFFFFF"/>
              </a:solidFill>
              <a:latin typeface="Montserrat"/>
            </a:endParaRPr>
          </a:p>
        </p:txBody>
      </p:sp>
      <p:sp>
        <p:nvSpPr>
          <p:cNvPr id="118" name="TextBox 98">
            <a:extLst>
              <a:ext uri="{FF2B5EF4-FFF2-40B4-BE49-F238E27FC236}">
                <a16:creationId xmlns:a16="http://schemas.microsoft.com/office/drawing/2014/main" id="{3C1C168F-63A5-473C-9332-3F94715C816C}"/>
              </a:ext>
            </a:extLst>
          </p:cNvPr>
          <p:cNvSpPr txBox="1"/>
          <p:nvPr/>
        </p:nvSpPr>
        <p:spPr>
          <a:xfrm>
            <a:off x="371939" y="6127114"/>
            <a:ext cx="167079" cy="201530"/>
          </a:xfrm>
          <a:prstGeom prst="rect">
            <a:avLst/>
          </a:prstGeom>
        </p:spPr>
        <p:txBody>
          <a:bodyPr lIns="0" tIns="0" rIns="0" bIns="0" rtlCol="0" anchor="t">
            <a:spAutoFit/>
          </a:bodyPr>
          <a:lstStyle>
            <a:defPPr>
              <a:defRPr lang="en-US"/>
            </a:defPPr>
            <a:lvl1pPr algn="ctr">
              <a:lnSpc>
                <a:spcPts val="1679"/>
              </a:lnSpc>
              <a:defRPr sz="1200">
                <a:solidFill>
                  <a:srgbClr val="272E50"/>
                </a:solidFill>
                <a:latin typeface="Montserrat"/>
              </a:defRPr>
            </a:lvl1pPr>
          </a:lstStyle>
          <a:p>
            <a:r>
              <a:rPr lang="en-US" dirty="0"/>
              <a:t>7</a:t>
            </a:r>
          </a:p>
        </p:txBody>
      </p:sp>
      <p:pic>
        <p:nvPicPr>
          <p:cNvPr id="74" name="Imagen 73">
            <a:extLst>
              <a:ext uri="{FF2B5EF4-FFF2-40B4-BE49-F238E27FC236}">
                <a16:creationId xmlns:a16="http://schemas.microsoft.com/office/drawing/2014/main" id="{B3BB1D6D-6B17-4A0A-A720-F13C0F41BBB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38941" y="9930055"/>
            <a:ext cx="2062621" cy="805950"/>
          </a:xfrm>
          <a:prstGeom prst="rect">
            <a:avLst/>
          </a:prstGeom>
        </p:spPr>
      </p:pic>
    </p:spTree>
    <p:extLst>
      <p:ext uri="{BB962C8B-B14F-4D97-AF65-F5344CB8AC3E}">
        <p14:creationId xmlns:p14="http://schemas.microsoft.com/office/powerpoint/2010/main" val="4025978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Gráfico 51">
            <a:extLst>
              <a:ext uri="{FF2B5EF4-FFF2-40B4-BE49-F238E27FC236}">
                <a16:creationId xmlns:a16="http://schemas.microsoft.com/office/drawing/2014/main" id="{64740D00-789C-4D49-8FAD-AC6969E7E629}"/>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8215"/>
          <a:stretch/>
        </p:blipFill>
        <p:spPr>
          <a:xfrm>
            <a:off x="-35252" y="9943200"/>
            <a:ext cx="7623502" cy="805950"/>
          </a:xfrm>
          <a:prstGeom prst="rect">
            <a:avLst/>
          </a:prstGeom>
        </p:spPr>
      </p:pic>
      <p:sp>
        <p:nvSpPr>
          <p:cNvPr id="4" name="TextBox 4"/>
          <p:cNvSpPr txBox="1"/>
          <p:nvPr/>
        </p:nvSpPr>
        <p:spPr>
          <a:xfrm>
            <a:off x="0" y="9872343"/>
            <a:ext cx="2268000" cy="1874370"/>
          </a:xfrm>
          <a:prstGeom prst="rect">
            <a:avLst/>
          </a:prstGeom>
        </p:spPr>
        <p:txBody>
          <a:bodyPr lIns="50800" tIns="50800" rIns="50800" bIns="50800" rtlCol="0" anchor="ctr"/>
          <a:lstStyle/>
          <a:p>
            <a:pPr algn="ctr">
              <a:lnSpc>
                <a:spcPts val="1960"/>
              </a:lnSpc>
              <a:spcBef>
                <a:spcPct val="0"/>
              </a:spcBef>
            </a:pPr>
            <a:endParaRPr/>
          </a:p>
        </p:txBody>
      </p:sp>
      <p:grpSp>
        <p:nvGrpSpPr>
          <p:cNvPr id="6" name="Group 6"/>
          <p:cNvGrpSpPr/>
          <p:nvPr/>
        </p:nvGrpSpPr>
        <p:grpSpPr>
          <a:xfrm rot="-5400000">
            <a:off x="950339" y="-253127"/>
            <a:ext cx="851488" cy="2752166"/>
            <a:chOff x="0" y="0"/>
            <a:chExt cx="660400" cy="2360992"/>
          </a:xfrm>
        </p:grpSpPr>
        <p:sp>
          <p:nvSpPr>
            <p:cNvPr id="7" name="Freeform 7"/>
            <p:cNvSpPr/>
            <p:nvPr/>
          </p:nvSpPr>
          <p:spPr>
            <a:xfrm>
              <a:off x="0" y="0"/>
              <a:ext cx="660400" cy="2360993"/>
            </a:xfrm>
            <a:custGeom>
              <a:avLst/>
              <a:gdLst/>
              <a:ahLst/>
              <a:cxnLst/>
              <a:rect l="l" t="t" r="r" b="b"/>
              <a:pathLst>
                <a:path w="660400" h="2360993">
                  <a:moveTo>
                    <a:pt x="220252" y="2341924"/>
                  </a:moveTo>
                  <a:cubicBezTo>
                    <a:pt x="254109" y="2353437"/>
                    <a:pt x="292600" y="2360993"/>
                    <a:pt x="330378" y="2360993"/>
                  </a:cubicBezTo>
                  <a:cubicBezTo>
                    <a:pt x="368157" y="2360993"/>
                    <a:pt x="404509" y="2354516"/>
                    <a:pt x="438009" y="2343002"/>
                  </a:cubicBezTo>
                  <a:cubicBezTo>
                    <a:pt x="438723" y="2342642"/>
                    <a:pt x="439435" y="2342642"/>
                    <a:pt x="440148" y="2342283"/>
                  </a:cubicBezTo>
                  <a:cubicBezTo>
                    <a:pt x="565955" y="2296227"/>
                    <a:pt x="658618" y="2174614"/>
                    <a:pt x="660400" y="1998101"/>
                  </a:cubicBezTo>
                  <a:lnTo>
                    <a:pt x="660400" y="0"/>
                  </a:lnTo>
                  <a:lnTo>
                    <a:pt x="0" y="0"/>
                  </a:lnTo>
                  <a:lnTo>
                    <a:pt x="0" y="1996618"/>
                  </a:lnTo>
                  <a:cubicBezTo>
                    <a:pt x="1782" y="2175333"/>
                    <a:pt x="93019" y="2296948"/>
                    <a:pt x="220252" y="2341924"/>
                  </a:cubicBezTo>
                  <a:close/>
                </a:path>
              </a:pathLst>
            </a:custGeom>
            <a:solidFill>
              <a:srgbClr val="FFFFFF"/>
            </a:solidFill>
          </p:spPr>
          <p:txBody>
            <a:bodyPr/>
            <a:lstStyle/>
            <a:p>
              <a:endParaRPr lang="es-PE"/>
            </a:p>
          </p:txBody>
        </p:sp>
        <p:sp>
          <p:nvSpPr>
            <p:cNvPr id="8" name="TextBox 8"/>
            <p:cNvSpPr txBox="1"/>
            <p:nvPr/>
          </p:nvSpPr>
          <p:spPr>
            <a:xfrm>
              <a:off x="0" y="-28575"/>
              <a:ext cx="660400" cy="714375"/>
            </a:xfrm>
            <a:prstGeom prst="rect">
              <a:avLst/>
            </a:prstGeom>
          </p:spPr>
          <p:txBody>
            <a:bodyPr lIns="50800" tIns="50800" rIns="50800" bIns="50800" rtlCol="0" anchor="ctr"/>
            <a:lstStyle/>
            <a:p>
              <a:pPr algn="ctr">
                <a:lnSpc>
                  <a:spcPts val="1960"/>
                </a:lnSpc>
              </a:pPr>
              <a:endParaRPr/>
            </a:p>
          </p:txBody>
        </p:sp>
      </p:grpSp>
      <p:grpSp>
        <p:nvGrpSpPr>
          <p:cNvPr id="9" name="Group 9"/>
          <p:cNvGrpSpPr/>
          <p:nvPr/>
        </p:nvGrpSpPr>
        <p:grpSpPr>
          <a:xfrm rot="-5400000">
            <a:off x="1954709" y="-1081532"/>
            <a:ext cx="478139" cy="4387557"/>
            <a:chOff x="0" y="0"/>
            <a:chExt cx="370836" cy="3629374"/>
          </a:xfrm>
        </p:grpSpPr>
        <p:sp>
          <p:nvSpPr>
            <p:cNvPr id="10" name="Freeform 10"/>
            <p:cNvSpPr/>
            <p:nvPr/>
          </p:nvSpPr>
          <p:spPr>
            <a:xfrm>
              <a:off x="0" y="0"/>
              <a:ext cx="370836" cy="3629374"/>
            </a:xfrm>
            <a:custGeom>
              <a:avLst/>
              <a:gdLst/>
              <a:ahLst/>
              <a:cxnLst/>
              <a:rect l="l" t="t" r="r" b="b"/>
              <a:pathLst>
                <a:path w="370836" h="3629374">
                  <a:moveTo>
                    <a:pt x="123679" y="3610305"/>
                  </a:moveTo>
                  <a:cubicBezTo>
                    <a:pt x="142691" y="3621819"/>
                    <a:pt x="164305" y="3629374"/>
                    <a:pt x="185518" y="3629374"/>
                  </a:cubicBezTo>
                  <a:cubicBezTo>
                    <a:pt x="206732" y="3629374"/>
                    <a:pt x="227145" y="3622897"/>
                    <a:pt x="245956" y="3611383"/>
                  </a:cubicBezTo>
                  <a:cubicBezTo>
                    <a:pt x="246357" y="3611024"/>
                    <a:pt x="246757" y="3611024"/>
                    <a:pt x="247157" y="3610664"/>
                  </a:cubicBezTo>
                  <a:cubicBezTo>
                    <a:pt x="317802" y="3564609"/>
                    <a:pt x="369836" y="3442995"/>
                    <a:pt x="370836" y="3238308"/>
                  </a:cubicBezTo>
                  <a:lnTo>
                    <a:pt x="370836" y="0"/>
                  </a:lnTo>
                  <a:lnTo>
                    <a:pt x="0" y="0"/>
                  </a:lnTo>
                  <a:lnTo>
                    <a:pt x="0" y="3235905"/>
                  </a:lnTo>
                  <a:cubicBezTo>
                    <a:pt x="1001" y="3443714"/>
                    <a:pt x="52233" y="3565329"/>
                    <a:pt x="123679" y="3610305"/>
                  </a:cubicBezTo>
                  <a:close/>
                </a:path>
              </a:pathLst>
            </a:custGeom>
            <a:solidFill>
              <a:srgbClr val="FFFFFF"/>
            </a:solidFill>
          </p:spPr>
          <p:txBody>
            <a:bodyPr/>
            <a:lstStyle/>
            <a:p>
              <a:endParaRPr lang="es-PE"/>
            </a:p>
          </p:txBody>
        </p:sp>
        <p:sp>
          <p:nvSpPr>
            <p:cNvPr id="11" name="TextBox 11"/>
            <p:cNvSpPr txBox="1"/>
            <p:nvPr/>
          </p:nvSpPr>
          <p:spPr>
            <a:xfrm>
              <a:off x="0" y="-28575"/>
              <a:ext cx="660400" cy="714375"/>
            </a:xfrm>
            <a:prstGeom prst="rect">
              <a:avLst/>
            </a:prstGeom>
          </p:spPr>
          <p:txBody>
            <a:bodyPr lIns="50800" tIns="50800" rIns="50800" bIns="50800" rtlCol="0" anchor="ctr"/>
            <a:lstStyle/>
            <a:p>
              <a:pPr algn="ctr">
                <a:lnSpc>
                  <a:spcPts val="1960"/>
                </a:lnSpc>
              </a:pPr>
              <a:endParaRPr/>
            </a:p>
          </p:txBody>
        </p:sp>
      </p:grpSp>
      <p:grpSp>
        <p:nvGrpSpPr>
          <p:cNvPr id="12" name="Group 12"/>
          <p:cNvGrpSpPr/>
          <p:nvPr/>
        </p:nvGrpSpPr>
        <p:grpSpPr>
          <a:xfrm>
            <a:off x="407675" y="3039710"/>
            <a:ext cx="6476019" cy="329868"/>
            <a:chOff x="0" y="0"/>
            <a:chExt cx="2320859" cy="118217"/>
          </a:xfrm>
        </p:grpSpPr>
        <p:sp>
          <p:nvSpPr>
            <p:cNvPr id="13" name="Freeform 13"/>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9BBE3"/>
            </a:solidFill>
            <a:ln>
              <a:noFill/>
            </a:ln>
          </p:spPr>
          <p:txBody>
            <a:bodyPr/>
            <a:lstStyle/>
            <a:p>
              <a:endParaRPr lang="es-PE"/>
            </a:p>
          </p:txBody>
        </p:sp>
        <p:sp>
          <p:nvSpPr>
            <p:cNvPr id="14" name="TextBox 14"/>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15" name="Group 15"/>
          <p:cNvGrpSpPr/>
          <p:nvPr/>
        </p:nvGrpSpPr>
        <p:grpSpPr>
          <a:xfrm>
            <a:off x="347281" y="3039710"/>
            <a:ext cx="334157" cy="334157"/>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BBE3"/>
              </a:solidFill>
            </a:ln>
          </p:spPr>
          <p:txBody>
            <a:bodyPr/>
            <a:lstStyle/>
            <a:p>
              <a:endParaRPr lang="es-PE"/>
            </a:p>
          </p:txBody>
        </p:sp>
        <p:sp>
          <p:nvSpPr>
            <p:cNvPr id="17" name="TextBox 17"/>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grpSp>
        <p:nvGrpSpPr>
          <p:cNvPr id="18" name="Group 18"/>
          <p:cNvGrpSpPr/>
          <p:nvPr/>
        </p:nvGrpSpPr>
        <p:grpSpPr>
          <a:xfrm>
            <a:off x="407675" y="3438686"/>
            <a:ext cx="6476019" cy="329868"/>
            <a:chOff x="0" y="0"/>
            <a:chExt cx="2320859" cy="118217"/>
          </a:xfrm>
        </p:grpSpPr>
        <p:sp>
          <p:nvSpPr>
            <p:cNvPr id="19" name="Freeform 19"/>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23F6A"/>
            </a:solidFill>
            <a:ln>
              <a:noFill/>
            </a:ln>
          </p:spPr>
          <p:txBody>
            <a:bodyPr/>
            <a:lstStyle/>
            <a:p>
              <a:endParaRPr lang="es-PE"/>
            </a:p>
          </p:txBody>
        </p:sp>
        <p:sp>
          <p:nvSpPr>
            <p:cNvPr id="20" name="TextBox 20"/>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21" name="Group 21"/>
          <p:cNvGrpSpPr/>
          <p:nvPr/>
        </p:nvGrpSpPr>
        <p:grpSpPr>
          <a:xfrm>
            <a:off x="347281" y="3438685"/>
            <a:ext cx="334157" cy="334157"/>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6889"/>
              </a:solidFill>
            </a:ln>
          </p:spPr>
          <p:txBody>
            <a:bodyPr/>
            <a:lstStyle/>
            <a:p>
              <a:endParaRPr lang="es-PE"/>
            </a:p>
          </p:txBody>
        </p:sp>
        <p:sp>
          <p:nvSpPr>
            <p:cNvPr id="23" name="TextBox 23"/>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grpSp>
        <p:nvGrpSpPr>
          <p:cNvPr id="24" name="Group 24"/>
          <p:cNvGrpSpPr/>
          <p:nvPr/>
        </p:nvGrpSpPr>
        <p:grpSpPr>
          <a:xfrm>
            <a:off x="407675" y="2638878"/>
            <a:ext cx="6476019" cy="329868"/>
            <a:chOff x="0" y="0"/>
            <a:chExt cx="2320859" cy="118217"/>
          </a:xfrm>
        </p:grpSpPr>
        <p:sp>
          <p:nvSpPr>
            <p:cNvPr id="25" name="Freeform 25"/>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23F6A"/>
            </a:solidFill>
            <a:ln>
              <a:noFill/>
            </a:ln>
          </p:spPr>
          <p:txBody>
            <a:bodyPr/>
            <a:lstStyle/>
            <a:p>
              <a:endParaRPr lang="es-PE"/>
            </a:p>
          </p:txBody>
        </p:sp>
        <p:sp>
          <p:nvSpPr>
            <p:cNvPr id="26" name="TextBox 26"/>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27" name="Group 27"/>
          <p:cNvGrpSpPr/>
          <p:nvPr/>
        </p:nvGrpSpPr>
        <p:grpSpPr>
          <a:xfrm>
            <a:off x="347281" y="2638877"/>
            <a:ext cx="334157" cy="334157"/>
            <a:chOff x="0" y="0"/>
            <a:chExt cx="812800" cy="812800"/>
          </a:xfrm>
        </p:grpSpPr>
        <p:sp>
          <p:nvSpPr>
            <p:cNvPr id="28" name="Freeform 2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6889"/>
              </a:solidFill>
            </a:ln>
          </p:spPr>
          <p:txBody>
            <a:bodyPr/>
            <a:lstStyle/>
            <a:p>
              <a:endParaRPr lang="es-PE"/>
            </a:p>
          </p:txBody>
        </p:sp>
        <p:sp>
          <p:nvSpPr>
            <p:cNvPr id="29" name="TextBox 29"/>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grpSp>
        <p:nvGrpSpPr>
          <p:cNvPr id="30" name="Group 30"/>
          <p:cNvGrpSpPr/>
          <p:nvPr/>
        </p:nvGrpSpPr>
        <p:grpSpPr>
          <a:xfrm>
            <a:off x="0" y="9723475"/>
            <a:ext cx="7560000" cy="219725"/>
            <a:chOff x="0" y="0"/>
            <a:chExt cx="2709333" cy="78745"/>
          </a:xfrm>
        </p:grpSpPr>
        <p:sp>
          <p:nvSpPr>
            <p:cNvPr id="31" name="Freeform 31"/>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32" name="TextBox 32"/>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33" name="Group 33"/>
          <p:cNvGrpSpPr/>
          <p:nvPr/>
        </p:nvGrpSpPr>
        <p:grpSpPr>
          <a:xfrm>
            <a:off x="0" y="0"/>
            <a:ext cx="7560000" cy="219725"/>
            <a:chOff x="0" y="0"/>
            <a:chExt cx="2709333" cy="78745"/>
          </a:xfrm>
        </p:grpSpPr>
        <p:sp>
          <p:nvSpPr>
            <p:cNvPr id="34" name="Freeform 34"/>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35" name="TextBox 35"/>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sp>
        <p:nvSpPr>
          <p:cNvPr id="37" name="TextBox 37"/>
          <p:cNvSpPr txBox="1"/>
          <p:nvPr/>
        </p:nvSpPr>
        <p:spPr>
          <a:xfrm>
            <a:off x="407675" y="879586"/>
            <a:ext cx="2452031" cy="405056"/>
          </a:xfrm>
          <a:prstGeom prst="rect">
            <a:avLst/>
          </a:prstGeom>
        </p:spPr>
        <p:txBody>
          <a:bodyPr lIns="0" tIns="0" rIns="0" bIns="0" rtlCol="0" anchor="t">
            <a:spAutoFit/>
          </a:bodyPr>
          <a:lstStyle/>
          <a:p>
            <a:pPr algn="ctr">
              <a:lnSpc>
                <a:spcPts val="3399"/>
              </a:lnSpc>
              <a:spcBef>
                <a:spcPct val="0"/>
              </a:spcBef>
            </a:pPr>
            <a:r>
              <a:rPr lang="en-US" sz="2427" dirty="0">
                <a:solidFill>
                  <a:srgbClr val="29BBE3"/>
                </a:solidFill>
                <a:latin typeface="Montserrat ExtraBold" pitchFamily="2" charset="0"/>
              </a:rPr>
              <a:t>TERCEIRIZAÇÃO</a:t>
            </a:r>
          </a:p>
        </p:txBody>
      </p:sp>
      <p:sp>
        <p:nvSpPr>
          <p:cNvPr id="38" name="TextBox 38"/>
          <p:cNvSpPr txBox="1"/>
          <p:nvPr/>
        </p:nvSpPr>
        <p:spPr>
          <a:xfrm>
            <a:off x="407675" y="1370142"/>
            <a:ext cx="6572692" cy="1291572"/>
          </a:xfrm>
          <a:prstGeom prst="rect">
            <a:avLst/>
          </a:prstGeom>
        </p:spPr>
        <p:txBody>
          <a:bodyPr lIns="0" tIns="0" rIns="0" bIns="0" rtlCol="0" anchor="t">
            <a:spAutoFit/>
          </a:bodyPr>
          <a:lstStyle/>
          <a:p>
            <a:pPr algn="just">
              <a:lnSpc>
                <a:spcPts val="1680"/>
              </a:lnSpc>
            </a:pPr>
            <a:r>
              <a:rPr lang="en-US" sz="1200" dirty="0">
                <a:solidFill>
                  <a:srgbClr val="223F6A"/>
                </a:solidFill>
                <a:latin typeface="Montserrat"/>
              </a:rPr>
              <a:t>O </a:t>
            </a:r>
            <a:r>
              <a:rPr lang="en-US" sz="1200" dirty="0" err="1">
                <a:solidFill>
                  <a:srgbClr val="223F6A"/>
                </a:solidFill>
                <a:latin typeface="Montserrat"/>
              </a:rPr>
              <a:t>serviço </a:t>
            </a:r>
            <a:r>
              <a:rPr lang="en-US" sz="1200" dirty="0">
                <a:solidFill>
                  <a:srgbClr val="223F6A"/>
                </a:solidFill>
                <a:latin typeface="Montserrat"/>
              </a:rPr>
              <a:t>de terceirização </a:t>
            </a:r>
            <a:r>
              <a:rPr lang="en-US" sz="1200" dirty="0" err="1">
                <a:solidFill>
                  <a:srgbClr val="223F6A"/>
                </a:solidFill>
                <a:latin typeface="Montserrat"/>
              </a:rPr>
              <a:t>foi concebido </a:t>
            </a:r>
            <a:r>
              <a:rPr lang="en-US" sz="1200" dirty="0">
                <a:solidFill>
                  <a:srgbClr val="223F6A"/>
                </a:solidFill>
                <a:latin typeface="Montserrat"/>
              </a:rPr>
              <a:t>para </a:t>
            </a:r>
            <a:r>
              <a:rPr lang="en-US" sz="1200" dirty="0" err="1">
                <a:solidFill>
                  <a:srgbClr val="223F6A"/>
                </a:solidFill>
                <a:latin typeface="Montserrat"/>
              </a:rPr>
              <a:t>oferecer </a:t>
            </a:r>
            <a:r>
              <a:rPr lang="en-US" sz="1200" dirty="0">
                <a:solidFill>
                  <a:srgbClr val="223F6A"/>
                </a:solidFill>
                <a:latin typeface="Montserrat"/>
              </a:rPr>
              <a:t>aos </a:t>
            </a:r>
            <a:r>
              <a:rPr lang="en-US" sz="1200" dirty="0" err="1">
                <a:solidFill>
                  <a:srgbClr val="223F6A"/>
                </a:solidFill>
                <a:latin typeface="Montserrat"/>
              </a:rPr>
              <a:t>nossos clientes uma solução </a:t>
            </a:r>
            <a:r>
              <a:rPr lang="en-US" sz="1200" dirty="0">
                <a:solidFill>
                  <a:srgbClr val="223F6A"/>
                </a:solidFill>
                <a:latin typeface="Montserrat"/>
              </a:rPr>
              <a:t>integral </a:t>
            </a:r>
            <a:r>
              <a:rPr lang="en-US" sz="1200" dirty="0" err="1">
                <a:solidFill>
                  <a:srgbClr val="223F6A"/>
                </a:solidFill>
                <a:latin typeface="Montserrat"/>
              </a:rPr>
              <a:t>nas áreas </a:t>
            </a:r>
            <a:r>
              <a:rPr lang="en-US" sz="1200" dirty="0">
                <a:solidFill>
                  <a:srgbClr val="223F6A"/>
                </a:solidFill>
                <a:latin typeface="Montserrat"/>
              </a:rPr>
              <a:t>operacional, </a:t>
            </a:r>
            <a:r>
              <a:rPr lang="en-US" sz="1200" dirty="0" err="1">
                <a:solidFill>
                  <a:srgbClr val="223F6A"/>
                </a:solidFill>
                <a:latin typeface="Montserrat"/>
              </a:rPr>
              <a:t>financeira </a:t>
            </a:r>
            <a:r>
              <a:rPr lang="en-US" sz="1200" dirty="0">
                <a:solidFill>
                  <a:srgbClr val="223F6A"/>
                </a:solidFill>
                <a:latin typeface="Montserrat"/>
              </a:rPr>
              <a:t>e </a:t>
            </a:r>
            <a:r>
              <a:rPr lang="en-US" sz="1200" dirty="0" err="1">
                <a:solidFill>
                  <a:srgbClr val="223F6A"/>
                </a:solidFill>
                <a:latin typeface="Montserrat"/>
              </a:rPr>
              <a:t>contábil</a:t>
            </a:r>
            <a:r>
              <a:rPr lang="en-US" sz="1200" dirty="0">
                <a:solidFill>
                  <a:srgbClr val="223F6A"/>
                </a:solidFill>
                <a:latin typeface="Montserrat"/>
              </a:rPr>
              <a:t>, com o </a:t>
            </a:r>
            <a:r>
              <a:rPr lang="en-US" sz="1200" dirty="0" err="1">
                <a:solidFill>
                  <a:srgbClr val="223F6A"/>
                </a:solidFill>
                <a:latin typeface="Montserrat"/>
              </a:rPr>
              <a:t>objetivo </a:t>
            </a:r>
            <a:r>
              <a:rPr lang="en-US" sz="1200" dirty="0">
                <a:solidFill>
                  <a:srgbClr val="223F6A"/>
                </a:solidFill>
                <a:latin typeface="Montserrat"/>
              </a:rPr>
              <a:t>de cumprir </a:t>
            </a:r>
            <a:r>
              <a:rPr lang="en-US" sz="1200" dirty="0" err="1">
                <a:solidFill>
                  <a:srgbClr val="223F6A"/>
                </a:solidFill>
                <a:latin typeface="Montserrat"/>
              </a:rPr>
              <a:t>os parâmetros contábeis exigidos por </a:t>
            </a:r>
            <a:r>
              <a:rPr lang="en-US" sz="1200" dirty="0">
                <a:solidFill>
                  <a:srgbClr val="223F6A"/>
                </a:solidFill>
                <a:latin typeface="Montserrat"/>
              </a:rPr>
              <a:t>lei. </a:t>
            </a:r>
          </a:p>
          <a:p>
            <a:pPr algn="just">
              <a:lnSpc>
                <a:spcPts val="1680"/>
              </a:lnSpc>
            </a:pPr>
            <a:endParaRPr lang="en-US" sz="1200" dirty="0">
              <a:solidFill>
                <a:srgbClr val="223F6A"/>
              </a:solidFill>
              <a:latin typeface="Montserrat"/>
            </a:endParaRPr>
          </a:p>
          <a:p>
            <a:pPr algn="just">
              <a:lnSpc>
                <a:spcPts val="1680"/>
              </a:lnSpc>
            </a:pPr>
            <a:r>
              <a:rPr lang="en-US" sz="1200" dirty="0">
                <a:solidFill>
                  <a:srgbClr val="223F6A"/>
                </a:solidFill>
                <a:latin typeface="Montserrat"/>
              </a:rPr>
              <a:t>Os </a:t>
            </a:r>
            <a:r>
              <a:rPr lang="en-US" sz="1200" dirty="0" err="1">
                <a:solidFill>
                  <a:srgbClr val="223F6A"/>
                </a:solidFill>
                <a:latin typeface="Montserrat"/>
              </a:rPr>
              <a:t>serviços </a:t>
            </a:r>
            <a:r>
              <a:rPr lang="en-US" sz="1200" dirty="0">
                <a:solidFill>
                  <a:srgbClr val="223F6A"/>
                </a:solidFill>
                <a:latin typeface="Montserrat"/>
              </a:rPr>
              <a:t>que </a:t>
            </a:r>
            <a:r>
              <a:rPr lang="en-US" sz="1200" dirty="0" err="1">
                <a:solidFill>
                  <a:srgbClr val="223F6A"/>
                </a:solidFill>
                <a:latin typeface="Montserrat"/>
              </a:rPr>
              <a:t>oferecemos </a:t>
            </a:r>
            <a:r>
              <a:rPr lang="en-US" sz="1200" dirty="0">
                <a:solidFill>
                  <a:srgbClr val="223F6A"/>
                </a:solidFill>
                <a:latin typeface="Montserrat"/>
              </a:rPr>
              <a:t>são </a:t>
            </a:r>
            <a:r>
              <a:rPr lang="en-US" sz="1200" dirty="0" err="1">
                <a:solidFill>
                  <a:srgbClr val="223F6A"/>
                </a:solidFill>
                <a:latin typeface="Montserrat"/>
              </a:rPr>
              <a:t>os seguintes</a:t>
            </a:r>
            <a:r>
              <a:rPr lang="en-US" sz="1200" dirty="0">
                <a:solidFill>
                  <a:srgbClr val="223F6A"/>
                </a:solidFill>
                <a:latin typeface="Montserrat"/>
              </a:rPr>
              <a:t>:</a:t>
            </a:r>
          </a:p>
          <a:p>
            <a:pPr marL="0" lvl="0" indent="0" algn="just">
              <a:lnSpc>
                <a:spcPts val="1680"/>
              </a:lnSpc>
              <a:spcBef>
                <a:spcPct val="0"/>
              </a:spcBef>
            </a:pPr>
            <a:endParaRPr lang="en-US" sz="1200" dirty="0">
              <a:solidFill>
                <a:srgbClr val="223F6A"/>
              </a:solidFill>
              <a:latin typeface="Montserrat"/>
            </a:endParaRPr>
          </a:p>
        </p:txBody>
      </p:sp>
      <p:sp>
        <p:nvSpPr>
          <p:cNvPr id="39" name="TextBox 39"/>
          <p:cNvSpPr txBox="1"/>
          <p:nvPr/>
        </p:nvSpPr>
        <p:spPr>
          <a:xfrm>
            <a:off x="756000" y="3097724"/>
            <a:ext cx="2046548" cy="198087"/>
          </a:xfrm>
          <a:prstGeom prst="rect">
            <a:avLst/>
          </a:prstGeom>
        </p:spPr>
        <p:txBody>
          <a:bodyPr lIns="0" tIns="0" rIns="0" bIns="0" rtlCol="0" anchor="t">
            <a:spAutoFit/>
          </a:bodyPr>
          <a:lstStyle/>
          <a:p>
            <a:pPr>
              <a:lnSpc>
                <a:spcPts val="1679"/>
              </a:lnSpc>
            </a:pPr>
            <a:r>
              <a:rPr lang="en-US" sz="1200">
                <a:solidFill>
                  <a:srgbClr val="FFFFFF"/>
                </a:solidFill>
                <a:latin typeface="Montserrat"/>
              </a:rPr>
              <a:t>Terceirização de Processos</a:t>
            </a:r>
          </a:p>
        </p:txBody>
      </p:sp>
      <p:sp>
        <p:nvSpPr>
          <p:cNvPr id="40" name="TextBox 40"/>
          <p:cNvSpPr txBox="1"/>
          <p:nvPr/>
        </p:nvSpPr>
        <p:spPr>
          <a:xfrm>
            <a:off x="770955" y="3495051"/>
            <a:ext cx="1949691" cy="198087"/>
          </a:xfrm>
          <a:prstGeom prst="rect">
            <a:avLst/>
          </a:prstGeom>
        </p:spPr>
        <p:txBody>
          <a:bodyPr lIns="0" tIns="0" rIns="0" bIns="0" rtlCol="0" anchor="t">
            <a:spAutoFit/>
          </a:bodyPr>
          <a:lstStyle/>
          <a:p>
            <a:pPr>
              <a:lnSpc>
                <a:spcPts val="1679"/>
              </a:lnSpc>
            </a:pPr>
            <a:r>
              <a:rPr lang="en-US" sz="1200">
                <a:solidFill>
                  <a:srgbClr val="FFFFFF"/>
                </a:solidFill>
                <a:latin typeface="Montserrat"/>
              </a:rPr>
              <a:t>Terceirização de Folhas de Pagamento</a:t>
            </a:r>
          </a:p>
        </p:txBody>
      </p:sp>
      <p:sp>
        <p:nvSpPr>
          <p:cNvPr id="41" name="TextBox 41"/>
          <p:cNvSpPr txBox="1"/>
          <p:nvPr/>
        </p:nvSpPr>
        <p:spPr>
          <a:xfrm>
            <a:off x="802475" y="2698748"/>
            <a:ext cx="1918171" cy="198087"/>
          </a:xfrm>
          <a:prstGeom prst="rect">
            <a:avLst/>
          </a:prstGeom>
        </p:spPr>
        <p:txBody>
          <a:bodyPr lIns="0" tIns="0" rIns="0" bIns="0" rtlCol="0" anchor="t">
            <a:spAutoFit/>
          </a:bodyPr>
          <a:lstStyle/>
          <a:p>
            <a:pPr>
              <a:lnSpc>
                <a:spcPts val="1679"/>
              </a:lnSpc>
            </a:pPr>
            <a:r>
              <a:rPr lang="en-US" sz="1200" dirty="0">
                <a:solidFill>
                  <a:srgbClr val="FFFFFF"/>
                </a:solidFill>
                <a:latin typeface="Montserrat"/>
              </a:rPr>
              <a:t>Terceirização </a:t>
            </a:r>
            <a:r>
              <a:rPr lang="en-US" sz="1200" dirty="0" err="1">
                <a:solidFill>
                  <a:srgbClr val="FFFFFF"/>
                </a:solidFill>
                <a:latin typeface="Montserrat"/>
              </a:rPr>
              <a:t>contábil</a:t>
            </a:r>
            <a:endParaRPr lang="en-US" sz="1200" dirty="0">
              <a:solidFill>
                <a:srgbClr val="FFFFFF"/>
              </a:solidFill>
              <a:latin typeface="Montserrat"/>
            </a:endParaRPr>
          </a:p>
        </p:txBody>
      </p:sp>
      <p:sp>
        <p:nvSpPr>
          <p:cNvPr id="42" name="TextBox 42"/>
          <p:cNvSpPr txBox="1"/>
          <p:nvPr/>
        </p:nvSpPr>
        <p:spPr>
          <a:xfrm>
            <a:off x="430821" y="2697387"/>
            <a:ext cx="167079" cy="198087"/>
          </a:xfrm>
          <a:prstGeom prst="rect">
            <a:avLst/>
          </a:prstGeom>
        </p:spPr>
        <p:txBody>
          <a:bodyPr lIns="0" tIns="0" rIns="0" bIns="0" rtlCol="0" anchor="t">
            <a:spAutoFit/>
          </a:bodyPr>
          <a:lstStyle/>
          <a:p>
            <a:pPr algn="ctr">
              <a:lnSpc>
                <a:spcPts val="1679"/>
              </a:lnSpc>
            </a:pPr>
            <a:r>
              <a:rPr lang="en-US" sz="1200" dirty="0">
                <a:solidFill>
                  <a:srgbClr val="272E50"/>
                </a:solidFill>
                <a:latin typeface="Montserrat"/>
              </a:rPr>
              <a:t>1</a:t>
            </a:r>
          </a:p>
        </p:txBody>
      </p:sp>
      <p:sp>
        <p:nvSpPr>
          <p:cNvPr id="43" name="TextBox 43"/>
          <p:cNvSpPr txBox="1"/>
          <p:nvPr/>
        </p:nvSpPr>
        <p:spPr>
          <a:xfrm>
            <a:off x="407290" y="3103828"/>
            <a:ext cx="209488" cy="198087"/>
          </a:xfrm>
          <a:prstGeom prst="rect">
            <a:avLst/>
          </a:prstGeom>
        </p:spPr>
        <p:txBody>
          <a:bodyPr lIns="0" tIns="0" rIns="0" bIns="0" rtlCol="0" anchor="t">
            <a:spAutoFit/>
          </a:bodyPr>
          <a:lstStyle/>
          <a:p>
            <a:pPr algn="ctr">
              <a:lnSpc>
                <a:spcPts val="1679"/>
              </a:lnSpc>
            </a:pPr>
            <a:r>
              <a:rPr lang="en-US" sz="1200" dirty="0">
                <a:solidFill>
                  <a:srgbClr val="29BBE3"/>
                </a:solidFill>
                <a:latin typeface="Montserrat"/>
              </a:rPr>
              <a:t>2</a:t>
            </a:r>
          </a:p>
        </p:txBody>
      </p:sp>
      <p:sp>
        <p:nvSpPr>
          <p:cNvPr id="44" name="TextBox 44"/>
          <p:cNvSpPr txBox="1"/>
          <p:nvPr/>
        </p:nvSpPr>
        <p:spPr>
          <a:xfrm>
            <a:off x="431392" y="3498260"/>
            <a:ext cx="167079" cy="198087"/>
          </a:xfrm>
          <a:prstGeom prst="rect">
            <a:avLst/>
          </a:prstGeom>
        </p:spPr>
        <p:txBody>
          <a:bodyPr lIns="0" tIns="0" rIns="0" bIns="0" rtlCol="0" anchor="t">
            <a:spAutoFit/>
          </a:bodyPr>
          <a:lstStyle/>
          <a:p>
            <a:pPr algn="ctr">
              <a:lnSpc>
                <a:spcPts val="1679"/>
              </a:lnSpc>
            </a:pPr>
            <a:r>
              <a:rPr lang="en-US" sz="1200" dirty="0">
                <a:solidFill>
                  <a:srgbClr val="272E50"/>
                </a:solidFill>
                <a:latin typeface="Montserrat"/>
              </a:rPr>
              <a:t>3</a:t>
            </a:r>
          </a:p>
        </p:txBody>
      </p:sp>
      <p:grpSp>
        <p:nvGrpSpPr>
          <p:cNvPr id="45" name="Group 45"/>
          <p:cNvGrpSpPr/>
          <p:nvPr/>
        </p:nvGrpSpPr>
        <p:grpSpPr>
          <a:xfrm>
            <a:off x="6950053" y="10106294"/>
            <a:ext cx="415413" cy="415413"/>
            <a:chOff x="0" y="0"/>
            <a:chExt cx="812800" cy="812800"/>
          </a:xfrm>
        </p:grpSpPr>
        <p:sp>
          <p:nvSpPr>
            <p:cNvPr id="46" name="Freeform 4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s-PE"/>
            </a:p>
          </p:txBody>
        </p:sp>
        <p:sp>
          <p:nvSpPr>
            <p:cNvPr id="47" name="TextBox 47"/>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sp>
        <p:nvSpPr>
          <p:cNvPr id="48" name="TextBox 48"/>
          <p:cNvSpPr txBox="1"/>
          <p:nvPr/>
        </p:nvSpPr>
        <p:spPr>
          <a:xfrm>
            <a:off x="7011976" y="10183016"/>
            <a:ext cx="291567" cy="252443"/>
          </a:xfrm>
          <a:prstGeom prst="rect">
            <a:avLst/>
          </a:prstGeom>
        </p:spPr>
        <p:txBody>
          <a:bodyPr lIns="0" tIns="0" rIns="0" bIns="0" rtlCol="0" anchor="t">
            <a:spAutoFit/>
          </a:bodyPr>
          <a:lstStyle/>
          <a:p>
            <a:pPr marL="0" lvl="0" indent="0" algn="l">
              <a:lnSpc>
                <a:spcPts val="2031"/>
              </a:lnSpc>
              <a:spcBef>
                <a:spcPct val="0"/>
              </a:spcBef>
            </a:pPr>
            <a:r>
              <a:rPr lang="en-US" sz="1599">
                <a:solidFill>
                  <a:srgbClr val="272E50"/>
                </a:solidFill>
                <a:latin typeface="Montserrat Bold"/>
              </a:rPr>
              <a:t>07</a:t>
            </a:r>
          </a:p>
        </p:txBody>
      </p:sp>
      <p:pic>
        <p:nvPicPr>
          <p:cNvPr id="49" name="Picture 36">
            <a:extLst>
              <a:ext uri="{FF2B5EF4-FFF2-40B4-BE49-F238E27FC236}">
                <a16:creationId xmlns:a16="http://schemas.microsoft.com/office/drawing/2014/main" id="{B06FD24A-E67D-F880-9EA1-E13BC2FE25A5}"/>
              </a:ext>
            </a:extLst>
          </p:cNvPr>
          <p:cNvPicPr>
            <a:picLocks noChangeAspect="1"/>
          </p:cNvPicPr>
          <p:nvPr/>
        </p:nvPicPr>
        <p:blipFill>
          <a:blip r:embed="rId4"/>
          <a:srcRect l="8674" t="4420" b="5801"/>
          <a:stretch>
            <a:fillRect/>
          </a:stretch>
        </p:blipFill>
        <p:spPr>
          <a:xfrm>
            <a:off x="0" y="3949490"/>
            <a:ext cx="7560000" cy="5773986"/>
          </a:xfrm>
          <a:prstGeom prst="rect">
            <a:avLst/>
          </a:prstGeom>
        </p:spPr>
      </p:pic>
      <p:pic>
        <p:nvPicPr>
          <p:cNvPr id="50" name="Imagen 49">
            <a:extLst>
              <a:ext uri="{FF2B5EF4-FFF2-40B4-BE49-F238E27FC236}">
                <a16:creationId xmlns:a16="http://schemas.microsoft.com/office/drawing/2014/main" id="{FD90D3E5-D861-48F8-95CD-0ED8A71D9E4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38941" y="9930055"/>
            <a:ext cx="2062621" cy="8059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Gráfico 71">
            <a:extLst>
              <a:ext uri="{FF2B5EF4-FFF2-40B4-BE49-F238E27FC236}">
                <a16:creationId xmlns:a16="http://schemas.microsoft.com/office/drawing/2014/main" id="{6E2DF5B4-9728-4C59-B571-79B8A7B9597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8215"/>
          <a:stretch/>
        </p:blipFill>
        <p:spPr>
          <a:xfrm>
            <a:off x="-35252" y="9943200"/>
            <a:ext cx="7623502" cy="805950"/>
          </a:xfrm>
          <a:prstGeom prst="rect">
            <a:avLst/>
          </a:prstGeom>
        </p:spPr>
      </p:pic>
      <p:sp>
        <p:nvSpPr>
          <p:cNvPr id="6" name="TextBox 6"/>
          <p:cNvSpPr txBox="1"/>
          <p:nvPr/>
        </p:nvSpPr>
        <p:spPr>
          <a:xfrm>
            <a:off x="424169" y="1506765"/>
            <a:ext cx="6572692" cy="2083739"/>
          </a:xfrm>
          <a:prstGeom prst="rect">
            <a:avLst/>
          </a:prstGeom>
        </p:spPr>
        <p:txBody>
          <a:bodyPr lIns="0" tIns="0" rIns="0" bIns="0" rtlCol="0" anchor="t">
            <a:spAutoFit/>
          </a:bodyPr>
          <a:lstStyle/>
          <a:p>
            <a:pPr algn="just">
              <a:lnSpc>
                <a:spcPts val="1680"/>
              </a:lnSpc>
            </a:pPr>
            <a:r>
              <a:rPr lang="en-US" sz="1200" dirty="0">
                <a:solidFill>
                  <a:srgbClr val="223F6A"/>
                </a:solidFill>
                <a:latin typeface="Montserrat"/>
              </a:rPr>
              <a:t>As </a:t>
            </a:r>
            <a:r>
              <a:rPr lang="en-US" sz="1200" dirty="0" err="1">
                <a:solidFill>
                  <a:srgbClr val="223F6A"/>
                </a:solidFill>
                <a:latin typeface="Montserrat"/>
              </a:rPr>
              <a:t>empresas </a:t>
            </a:r>
            <a:r>
              <a:rPr lang="en-US" sz="1200" dirty="0">
                <a:solidFill>
                  <a:srgbClr val="223F6A"/>
                </a:solidFill>
                <a:latin typeface="Montserrat"/>
              </a:rPr>
              <a:t>que </a:t>
            </a:r>
            <a:r>
              <a:rPr lang="en-US" sz="1200" dirty="0" err="1">
                <a:solidFill>
                  <a:srgbClr val="223F6A"/>
                </a:solidFill>
                <a:latin typeface="Montserrat"/>
              </a:rPr>
              <a:t>realizam transações </a:t>
            </a:r>
            <a:r>
              <a:rPr lang="en-US" sz="1200" dirty="0">
                <a:solidFill>
                  <a:srgbClr val="223F6A"/>
                </a:solidFill>
                <a:latin typeface="Montserrat"/>
              </a:rPr>
              <a:t>com suas </a:t>
            </a:r>
            <a:r>
              <a:rPr lang="en-US" sz="1200" dirty="0" err="1">
                <a:solidFill>
                  <a:srgbClr val="223F6A"/>
                </a:solidFill>
                <a:latin typeface="Montserrat"/>
              </a:rPr>
              <a:t>partes relacionadas </a:t>
            </a:r>
            <a:r>
              <a:rPr lang="en-US" sz="1200" dirty="0">
                <a:solidFill>
                  <a:srgbClr val="223F6A"/>
                </a:solidFill>
                <a:latin typeface="Montserrat"/>
              </a:rPr>
              <a:t>ou </a:t>
            </a:r>
            <a:r>
              <a:rPr lang="en-US" sz="1200" dirty="0" err="1">
                <a:solidFill>
                  <a:srgbClr val="223F6A"/>
                </a:solidFill>
                <a:latin typeface="Montserrat"/>
              </a:rPr>
              <a:t>que estão sediadas em paraísos fiscais devem poder fornecer </a:t>
            </a:r>
            <a:r>
              <a:rPr lang="en-US" sz="1200" dirty="0">
                <a:solidFill>
                  <a:srgbClr val="223F6A"/>
                </a:solidFill>
                <a:latin typeface="Montserrat"/>
              </a:rPr>
              <a:t>às </a:t>
            </a:r>
            <a:r>
              <a:rPr lang="en-US" sz="1200" dirty="0" err="1">
                <a:solidFill>
                  <a:srgbClr val="223F6A"/>
                </a:solidFill>
                <a:latin typeface="Montserrat"/>
              </a:rPr>
              <a:t>autoridades fiscais </a:t>
            </a:r>
            <a:r>
              <a:rPr lang="en-US" sz="1200" dirty="0">
                <a:solidFill>
                  <a:srgbClr val="223F6A"/>
                </a:solidFill>
                <a:latin typeface="Montserrat"/>
              </a:rPr>
              <a:t>a </a:t>
            </a:r>
            <a:r>
              <a:rPr lang="en-US" sz="1200" dirty="0" err="1">
                <a:solidFill>
                  <a:srgbClr val="223F6A"/>
                </a:solidFill>
                <a:latin typeface="Montserrat"/>
              </a:rPr>
              <a:t>documentação relacionada aos Preços </a:t>
            </a:r>
            <a:r>
              <a:rPr lang="en-US" sz="1200" dirty="0">
                <a:solidFill>
                  <a:srgbClr val="223F6A"/>
                </a:solidFill>
                <a:latin typeface="Montserrat"/>
              </a:rPr>
              <a:t>de </a:t>
            </a:r>
            <a:r>
              <a:rPr lang="en-US" sz="1200" dirty="0" err="1">
                <a:solidFill>
                  <a:srgbClr val="223F6A"/>
                </a:solidFill>
                <a:latin typeface="Montserrat"/>
              </a:rPr>
              <a:t>Transferência </a:t>
            </a:r>
            <a:r>
              <a:rPr lang="en-US" sz="1200" dirty="0">
                <a:solidFill>
                  <a:srgbClr val="223F6A"/>
                </a:solidFill>
                <a:latin typeface="Montserrat"/>
              </a:rPr>
              <a:t>que </a:t>
            </a:r>
            <a:r>
              <a:rPr lang="en-US" sz="1200" dirty="0" err="1">
                <a:solidFill>
                  <a:srgbClr val="223F6A"/>
                </a:solidFill>
                <a:latin typeface="Montserrat"/>
              </a:rPr>
              <a:t>comprove </a:t>
            </a:r>
            <a:r>
              <a:rPr lang="en-US" sz="1200" dirty="0">
                <a:solidFill>
                  <a:srgbClr val="223F6A"/>
                </a:solidFill>
                <a:latin typeface="Montserrat"/>
              </a:rPr>
              <a:t>e </a:t>
            </a:r>
            <a:r>
              <a:rPr lang="en-US" sz="1200" dirty="0" err="1">
                <a:solidFill>
                  <a:srgbClr val="223F6A"/>
                </a:solidFill>
                <a:latin typeface="Montserrat"/>
              </a:rPr>
              <a:t>confirme </a:t>
            </a:r>
            <a:r>
              <a:rPr lang="en-US" sz="1200" dirty="0">
                <a:solidFill>
                  <a:srgbClr val="223F6A"/>
                </a:solidFill>
                <a:latin typeface="Montserrat"/>
              </a:rPr>
              <a:t>a </a:t>
            </a:r>
            <a:r>
              <a:rPr lang="en-US" sz="1200" dirty="0" err="1">
                <a:solidFill>
                  <a:srgbClr val="223F6A"/>
                </a:solidFill>
                <a:latin typeface="Montserrat"/>
              </a:rPr>
              <a:t>natureza </a:t>
            </a:r>
            <a:r>
              <a:rPr lang="en-US" sz="1200" dirty="0">
                <a:solidFill>
                  <a:srgbClr val="223F6A"/>
                </a:solidFill>
                <a:latin typeface="Montserrat"/>
              </a:rPr>
              <a:t>de plena </a:t>
            </a:r>
            <a:r>
              <a:rPr lang="en-US" sz="1200" dirty="0" err="1">
                <a:solidFill>
                  <a:srgbClr val="223F6A"/>
                </a:solidFill>
                <a:latin typeface="Montserrat"/>
              </a:rPr>
              <a:t>concorrência </a:t>
            </a:r>
            <a:r>
              <a:rPr lang="en-US" sz="1200" dirty="0">
                <a:solidFill>
                  <a:srgbClr val="223F6A"/>
                </a:solidFill>
                <a:latin typeface="Montserrat"/>
              </a:rPr>
              <a:t>das </a:t>
            </a:r>
            <a:r>
              <a:rPr lang="en-US" sz="1200" dirty="0" err="1">
                <a:solidFill>
                  <a:srgbClr val="223F6A"/>
                </a:solidFill>
                <a:latin typeface="Montserrat"/>
              </a:rPr>
              <a:t>transações relevantes</a:t>
            </a:r>
            <a:r>
              <a:rPr lang="en-US" sz="1200" dirty="0">
                <a:solidFill>
                  <a:srgbClr val="223F6A"/>
                </a:solidFill>
                <a:latin typeface="Montserrat"/>
              </a:rPr>
              <a:t>.</a:t>
            </a:r>
          </a:p>
          <a:p>
            <a:pPr algn="just">
              <a:lnSpc>
                <a:spcPts val="1680"/>
              </a:lnSpc>
            </a:pPr>
            <a:endParaRPr lang="en-US" sz="1200" dirty="0">
              <a:solidFill>
                <a:srgbClr val="223F6A"/>
              </a:solidFill>
              <a:latin typeface="Montserrat"/>
            </a:endParaRPr>
          </a:p>
          <a:p>
            <a:pPr algn="just">
              <a:lnSpc>
                <a:spcPts val="1680"/>
              </a:lnSpc>
            </a:pPr>
            <a:r>
              <a:rPr lang="en-US" sz="1200" dirty="0" err="1">
                <a:solidFill>
                  <a:srgbClr val="223F6A"/>
                </a:solidFill>
                <a:latin typeface="Montserrat"/>
              </a:rPr>
              <a:t>Contamos com experiência internacional</a:t>
            </a:r>
            <a:r>
              <a:rPr lang="en-US" sz="1200" dirty="0">
                <a:solidFill>
                  <a:srgbClr val="223F6A"/>
                </a:solidFill>
                <a:latin typeface="Montserrat"/>
              </a:rPr>
              <a:t>, </a:t>
            </a:r>
            <a:r>
              <a:rPr lang="en-US" sz="1200" dirty="0" err="1">
                <a:solidFill>
                  <a:srgbClr val="223F6A"/>
                </a:solidFill>
                <a:latin typeface="Montserrat"/>
              </a:rPr>
              <a:t>trabalhando em </a:t>
            </a:r>
            <a:r>
              <a:rPr lang="en-US" sz="1200" dirty="0">
                <a:solidFill>
                  <a:srgbClr val="223F6A"/>
                </a:solidFill>
                <a:latin typeface="Montserrat"/>
              </a:rPr>
              <a:t>conjunto com </a:t>
            </a:r>
            <a:r>
              <a:rPr lang="en-US" sz="1200" dirty="0" err="1">
                <a:solidFill>
                  <a:srgbClr val="223F6A"/>
                </a:solidFill>
                <a:latin typeface="Montserrat"/>
              </a:rPr>
              <a:t>nosso </a:t>
            </a:r>
            <a:r>
              <a:rPr lang="en-US" sz="1200" dirty="0">
                <a:solidFill>
                  <a:srgbClr val="223F6A"/>
                </a:solidFill>
                <a:latin typeface="Montserrat"/>
              </a:rPr>
              <a:t>parceiro TPC Group, </a:t>
            </a:r>
            <a:r>
              <a:rPr lang="en-US" sz="1200" dirty="0" err="1">
                <a:solidFill>
                  <a:srgbClr val="223F6A"/>
                </a:solidFill>
                <a:latin typeface="Montserrat"/>
              </a:rPr>
              <a:t>na área de Preços </a:t>
            </a:r>
            <a:r>
              <a:rPr lang="en-US" sz="1200" dirty="0">
                <a:solidFill>
                  <a:srgbClr val="223F6A"/>
                </a:solidFill>
                <a:latin typeface="Montserrat"/>
              </a:rPr>
              <a:t>de </a:t>
            </a:r>
            <a:r>
              <a:rPr lang="en-US" sz="1200" dirty="0" err="1">
                <a:solidFill>
                  <a:srgbClr val="223F6A"/>
                </a:solidFill>
                <a:latin typeface="Montserrat"/>
              </a:rPr>
              <a:t>Transferência</a:t>
            </a:r>
            <a:r>
              <a:rPr lang="en-US" sz="1200" dirty="0">
                <a:solidFill>
                  <a:srgbClr val="223F6A"/>
                </a:solidFill>
                <a:latin typeface="Montserrat"/>
              </a:rPr>
              <a:t>, e </a:t>
            </a:r>
            <a:r>
              <a:rPr lang="en-US" sz="1200" dirty="0" err="1">
                <a:solidFill>
                  <a:srgbClr val="223F6A"/>
                </a:solidFill>
                <a:latin typeface="Montserrat"/>
              </a:rPr>
              <a:t>podemos ajudar </a:t>
            </a:r>
            <a:r>
              <a:rPr lang="en-US" sz="1200" dirty="0">
                <a:solidFill>
                  <a:srgbClr val="223F6A"/>
                </a:solidFill>
                <a:latin typeface="Montserrat"/>
              </a:rPr>
              <a:t>a </a:t>
            </a:r>
            <a:r>
              <a:rPr lang="en-US" sz="1200" dirty="0" err="1">
                <a:solidFill>
                  <a:srgbClr val="223F6A"/>
                </a:solidFill>
                <a:latin typeface="Montserrat"/>
              </a:rPr>
              <a:t>organizar </a:t>
            </a:r>
            <a:r>
              <a:rPr lang="en-US" sz="1200" dirty="0">
                <a:solidFill>
                  <a:srgbClr val="223F6A"/>
                </a:solidFill>
                <a:latin typeface="Montserrat"/>
              </a:rPr>
              <a:t>a </a:t>
            </a:r>
            <a:r>
              <a:rPr lang="en-US" sz="1200" dirty="0" err="1">
                <a:solidFill>
                  <a:srgbClr val="223F6A"/>
                </a:solidFill>
                <a:latin typeface="Montserrat"/>
              </a:rPr>
              <a:t>documentação </a:t>
            </a:r>
            <a:r>
              <a:rPr lang="en-US" sz="1200" dirty="0">
                <a:solidFill>
                  <a:srgbClr val="223F6A"/>
                </a:solidFill>
                <a:latin typeface="Montserrat"/>
              </a:rPr>
              <a:t>para </a:t>
            </a:r>
            <a:r>
              <a:rPr lang="en-US" sz="1200" dirty="0" err="1">
                <a:solidFill>
                  <a:srgbClr val="223F6A"/>
                </a:solidFill>
                <a:latin typeface="Montserrat"/>
              </a:rPr>
              <a:t>atender aos requisitos </a:t>
            </a:r>
            <a:r>
              <a:rPr lang="en-US" sz="1200" dirty="0">
                <a:solidFill>
                  <a:srgbClr val="223F6A"/>
                </a:solidFill>
                <a:latin typeface="Montserrat"/>
              </a:rPr>
              <a:t>locais e </a:t>
            </a:r>
            <a:r>
              <a:rPr lang="en-US" sz="1200" dirty="0" err="1">
                <a:solidFill>
                  <a:srgbClr val="223F6A"/>
                </a:solidFill>
                <a:latin typeface="Montserrat"/>
              </a:rPr>
              <a:t>internacionais</a:t>
            </a:r>
            <a:r>
              <a:rPr lang="en-US" sz="1200" dirty="0">
                <a:solidFill>
                  <a:srgbClr val="223F6A"/>
                </a:solidFill>
                <a:latin typeface="Montserrat"/>
              </a:rPr>
              <a:t>.</a:t>
            </a:r>
          </a:p>
          <a:p>
            <a:pPr algn="just">
              <a:lnSpc>
                <a:spcPts val="1680"/>
              </a:lnSpc>
            </a:pPr>
            <a:endParaRPr lang="en-US" sz="1200" dirty="0">
              <a:solidFill>
                <a:srgbClr val="223F6A"/>
              </a:solidFill>
              <a:latin typeface="Montserrat"/>
            </a:endParaRPr>
          </a:p>
          <a:p>
            <a:pPr marL="0" lvl="0" indent="0" algn="just">
              <a:lnSpc>
                <a:spcPts val="1680"/>
              </a:lnSpc>
              <a:spcBef>
                <a:spcPct val="0"/>
              </a:spcBef>
            </a:pPr>
            <a:r>
              <a:rPr lang="en-US" sz="1200" dirty="0">
                <a:solidFill>
                  <a:srgbClr val="223F6A"/>
                </a:solidFill>
                <a:latin typeface="Montserrat"/>
              </a:rPr>
              <a:t>Os </a:t>
            </a:r>
            <a:r>
              <a:rPr lang="en-US" sz="1200" dirty="0" err="1">
                <a:solidFill>
                  <a:srgbClr val="223F6A"/>
                </a:solidFill>
                <a:latin typeface="Montserrat"/>
              </a:rPr>
              <a:t>serviços </a:t>
            </a:r>
            <a:r>
              <a:rPr lang="en-US" sz="1200" dirty="0">
                <a:solidFill>
                  <a:srgbClr val="223F6A"/>
                </a:solidFill>
                <a:latin typeface="Montserrat"/>
              </a:rPr>
              <a:t>que </a:t>
            </a:r>
            <a:r>
              <a:rPr lang="en-US" sz="1200" dirty="0" err="1">
                <a:solidFill>
                  <a:srgbClr val="223F6A"/>
                </a:solidFill>
                <a:latin typeface="Montserrat"/>
              </a:rPr>
              <a:t>oferecemos </a:t>
            </a:r>
            <a:r>
              <a:rPr lang="en-US" sz="1200" dirty="0">
                <a:solidFill>
                  <a:srgbClr val="223F6A"/>
                </a:solidFill>
                <a:latin typeface="Montserrat"/>
              </a:rPr>
              <a:t>são </a:t>
            </a:r>
            <a:r>
              <a:rPr lang="en-US" sz="1200" dirty="0" err="1">
                <a:solidFill>
                  <a:srgbClr val="223F6A"/>
                </a:solidFill>
                <a:latin typeface="Montserrat"/>
              </a:rPr>
              <a:t>os seguintes</a:t>
            </a:r>
            <a:r>
              <a:rPr lang="en-US" sz="1200" dirty="0">
                <a:solidFill>
                  <a:srgbClr val="223F6A"/>
                </a:solidFill>
                <a:latin typeface="Montserrat"/>
              </a:rPr>
              <a:t>:</a:t>
            </a:r>
          </a:p>
        </p:txBody>
      </p:sp>
      <p:grpSp>
        <p:nvGrpSpPr>
          <p:cNvPr id="7" name="Group 7"/>
          <p:cNvGrpSpPr/>
          <p:nvPr/>
        </p:nvGrpSpPr>
        <p:grpSpPr>
          <a:xfrm>
            <a:off x="445364" y="4260134"/>
            <a:ext cx="6476019" cy="329868"/>
            <a:chOff x="0" y="0"/>
            <a:chExt cx="2320859" cy="118217"/>
          </a:xfrm>
        </p:grpSpPr>
        <p:sp>
          <p:nvSpPr>
            <p:cNvPr id="8" name="Freeform 8"/>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9BBE3"/>
            </a:solidFill>
            <a:ln>
              <a:noFill/>
            </a:ln>
          </p:spPr>
          <p:txBody>
            <a:bodyPr/>
            <a:lstStyle/>
            <a:p>
              <a:endParaRPr lang="es-PE"/>
            </a:p>
          </p:txBody>
        </p:sp>
        <p:sp>
          <p:nvSpPr>
            <p:cNvPr id="9" name="TextBox 9"/>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13" name="TextBox 13"/>
          <p:cNvSpPr txBox="1"/>
          <p:nvPr/>
        </p:nvSpPr>
        <p:spPr>
          <a:xfrm>
            <a:off x="840164" y="4318944"/>
            <a:ext cx="1356065" cy="198087"/>
          </a:xfrm>
          <a:prstGeom prst="rect">
            <a:avLst/>
          </a:prstGeom>
        </p:spPr>
        <p:txBody>
          <a:bodyPr lIns="0" tIns="0" rIns="0" bIns="0" rtlCol="0" anchor="t">
            <a:spAutoFit/>
          </a:bodyPr>
          <a:lstStyle/>
          <a:p>
            <a:pPr>
              <a:lnSpc>
                <a:spcPts val="1679"/>
              </a:lnSpc>
            </a:pPr>
            <a:r>
              <a:rPr lang="en-US" sz="1200">
                <a:solidFill>
                  <a:srgbClr val="FFFFFF"/>
                </a:solidFill>
                <a:latin typeface="Montserrat"/>
              </a:rPr>
              <a:t>Relatório Geral</a:t>
            </a:r>
          </a:p>
        </p:txBody>
      </p:sp>
      <p:grpSp>
        <p:nvGrpSpPr>
          <p:cNvPr id="14" name="Group 14"/>
          <p:cNvGrpSpPr/>
          <p:nvPr/>
        </p:nvGrpSpPr>
        <p:grpSpPr>
          <a:xfrm>
            <a:off x="445364" y="4659110"/>
            <a:ext cx="6476019" cy="329868"/>
            <a:chOff x="0" y="0"/>
            <a:chExt cx="2320859" cy="118217"/>
          </a:xfrm>
        </p:grpSpPr>
        <p:sp>
          <p:nvSpPr>
            <p:cNvPr id="15" name="Freeform 15"/>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23F6A"/>
            </a:solidFill>
            <a:ln>
              <a:noFill/>
            </a:ln>
          </p:spPr>
          <p:txBody>
            <a:bodyPr/>
            <a:lstStyle/>
            <a:p>
              <a:endParaRPr lang="es-PE"/>
            </a:p>
          </p:txBody>
        </p:sp>
        <p:sp>
          <p:nvSpPr>
            <p:cNvPr id="16" name="TextBox 16"/>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20" name="TextBox 20"/>
          <p:cNvSpPr txBox="1"/>
          <p:nvPr/>
        </p:nvSpPr>
        <p:spPr>
          <a:xfrm>
            <a:off x="840164" y="4717920"/>
            <a:ext cx="1785124" cy="198087"/>
          </a:xfrm>
          <a:prstGeom prst="rect">
            <a:avLst/>
          </a:prstGeom>
        </p:spPr>
        <p:txBody>
          <a:bodyPr lIns="0" tIns="0" rIns="0" bIns="0" rtlCol="0" anchor="t">
            <a:spAutoFit/>
          </a:bodyPr>
          <a:lstStyle/>
          <a:p>
            <a:pPr>
              <a:lnSpc>
                <a:spcPts val="1679"/>
              </a:lnSpc>
            </a:pPr>
            <a:r>
              <a:rPr lang="en-US" sz="1200">
                <a:solidFill>
                  <a:srgbClr val="FFFFFF"/>
                </a:solidFill>
                <a:latin typeface="Montserrat"/>
              </a:rPr>
              <a:t>Relatório País por País</a:t>
            </a:r>
          </a:p>
        </p:txBody>
      </p:sp>
      <p:grpSp>
        <p:nvGrpSpPr>
          <p:cNvPr id="21" name="Group 21"/>
          <p:cNvGrpSpPr/>
          <p:nvPr/>
        </p:nvGrpSpPr>
        <p:grpSpPr>
          <a:xfrm>
            <a:off x="445364" y="5059942"/>
            <a:ext cx="6489834" cy="329868"/>
            <a:chOff x="0" y="0"/>
            <a:chExt cx="2325810" cy="118217"/>
          </a:xfrm>
        </p:grpSpPr>
        <p:sp>
          <p:nvSpPr>
            <p:cNvPr id="22" name="Freeform 22"/>
            <p:cNvSpPr/>
            <p:nvPr/>
          </p:nvSpPr>
          <p:spPr>
            <a:xfrm>
              <a:off x="0" y="0"/>
              <a:ext cx="2325810" cy="118217"/>
            </a:xfrm>
            <a:custGeom>
              <a:avLst/>
              <a:gdLst/>
              <a:ahLst/>
              <a:cxnLst/>
              <a:rect l="l" t="t" r="r" b="b"/>
              <a:pathLst>
                <a:path w="2325810" h="118217">
                  <a:moveTo>
                    <a:pt x="27437" y="0"/>
                  </a:moveTo>
                  <a:lnTo>
                    <a:pt x="2298373" y="0"/>
                  </a:lnTo>
                  <a:cubicBezTo>
                    <a:pt x="2313526" y="0"/>
                    <a:pt x="2325810" y="12284"/>
                    <a:pt x="2325810" y="27437"/>
                  </a:cubicBezTo>
                  <a:lnTo>
                    <a:pt x="2325810" y="90780"/>
                  </a:lnTo>
                  <a:cubicBezTo>
                    <a:pt x="2325810" y="98057"/>
                    <a:pt x="2322919" y="105035"/>
                    <a:pt x="2317774" y="110181"/>
                  </a:cubicBezTo>
                  <a:cubicBezTo>
                    <a:pt x="2312628" y="115326"/>
                    <a:pt x="2305650" y="118217"/>
                    <a:pt x="2298373" y="118217"/>
                  </a:cubicBezTo>
                  <a:lnTo>
                    <a:pt x="27437" y="118217"/>
                  </a:lnTo>
                  <a:cubicBezTo>
                    <a:pt x="12284" y="118217"/>
                    <a:pt x="0" y="105933"/>
                    <a:pt x="0" y="90780"/>
                  </a:cubicBezTo>
                  <a:lnTo>
                    <a:pt x="0" y="27437"/>
                  </a:lnTo>
                  <a:cubicBezTo>
                    <a:pt x="0" y="12284"/>
                    <a:pt x="12284" y="0"/>
                    <a:pt x="27437" y="0"/>
                  </a:cubicBezTo>
                  <a:close/>
                </a:path>
              </a:pathLst>
            </a:custGeom>
            <a:solidFill>
              <a:srgbClr val="29BBE3"/>
            </a:solidFill>
            <a:ln>
              <a:noFill/>
            </a:ln>
          </p:spPr>
          <p:txBody>
            <a:bodyPr/>
            <a:lstStyle/>
            <a:p>
              <a:endParaRPr lang="es-PE"/>
            </a:p>
          </p:txBody>
        </p:sp>
        <p:sp>
          <p:nvSpPr>
            <p:cNvPr id="23" name="TextBox 23"/>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27" name="TextBox 27"/>
          <p:cNvSpPr txBox="1"/>
          <p:nvPr/>
        </p:nvSpPr>
        <p:spPr>
          <a:xfrm>
            <a:off x="840164" y="5118753"/>
            <a:ext cx="2310075" cy="198087"/>
          </a:xfrm>
          <a:prstGeom prst="rect">
            <a:avLst/>
          </a:prstGeom>
        </p:spPr>
        <p:txBody>
          <a:bodyPr lIns="0" tIns="0" rIns="0" bIns="0" rtlCol="0" anchor="t">
            <a:spAutoFit/>
          </a:bodyPr>
          <a:lstStyle/>
          <a:p>
            <a:pPr>
              <a:lnSpc>
                <a:spcPts val="1679"/>
              </a:lnSpc>
            </a:pPr>
            <a:r>
              <a:rPr lang="en-US" sz="1200" dirty="0" err="1">
                <a:solidFill>
                  <a:srgbClr val="FFFFFF"/>
                </a:solidFill>
                <a:latin typeface="Montserrat"/>
              </a:rPr>
              <a:t>Planejamento Estratégico</a:t>
            </a:r>
            <a:endParaRPr lang="en-US" sz="1200" dirty="0">
              <a:solidFill>
                <a:srgbClr val="FFFFFF"/>
              </a:solidFill>
              <a:latin typeface="Montserrat"/>
            </a:endParaRPr>
          </a:p>
        </p:txBody>
      </p:sp>
      <p:grpSp>
        <p:nvGrpSpPr>
          <p:cNvPr id="28" name="Group 28"/>
          <p:cNvGrpSpPr/>
          <p:nvPr/>
        </p:nvGrpSpPr>
        <p:grpSpPr>
          <a:xfrm>
            <a:off x="445364" y="5460774"/>
            <a:ext cx="6476019" cy="329868"/>
            <a:chOff x="0" y="0"/>
            <a:chExt cx="2320859" cy="118217"/>
          </a:xfrm>
        </p:grpSpPr>
        <p:sp>
          <p:nvSpPr>
            <p:cNvPr id="29" name="Freeform 29"/>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23F6A"/>
            </a:solidFill>
            <a:ln>
              <a:noFill/>
            </a:ln>
          </p:spPr>
          <p:txBody>
            <a:bodyPr/>
            <a:lstStyle/>
            <a:p>
              <a:endParaRPr lang="es-PE"/>
            </a:p>
          </p:txBody>
        </p:sp>
        <p:sp>
          <p:nvSpPr>
            <p:cNvPr id="30" name="TextBox 30"/>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34" name="TextBox 34"/>
          <p:cNvSpPr txBox="1"/>
          <p:nvPr/>
        </p:nvSpPr>
        <p:spPr>
          <a:xfrm>
            <a:off x="840164" y="5519585"/>
            <a:ext cx="3734062" cy="198087"/>
          </a:xfrm>
          <a:prstGeom prst="rect">
            <a:avLst/>
          </a:prstGeom>
        </p:spPr>
        <p:txBody>
          <a:bodyPr lIns="0" tIns="0" rIns="0" bIns="0" rtlCol="0" anchor="t">
            <a:spAutoFit/>
          </a:bodyPr>
          <a:lstStyle/>
          <a:p>
            <a:pPr>
              <a:lnSpc>
                <a:spcPts val="1679"/>
              </a:lnSpc>
            </a:pPr>
            <a:r>
              <a:rPr lang="en-US" sz="1200">
                <a:solidFill>
                  <a:srgbClr val="FFFFFF"/>
                </a:solidFill>
                <a:latin typeface="Montserrat"/>
              </a:rPr>
              <a:t>Serviços Intragrupo – Teste de Benefício</a:t>
            </a:r>
          </a:p>
        </p:txBody>
      </p:sp>
      <p:grpSp>
        <p:nvGrpSpPr>
          <p:cNvPr id="42" name="Group 42"/>
          <p:cNvGrpSpPr/>
          <p:nvPr/>
        </p:nvGrpSpPr>
        <p:grpSpPr>
          <a:xfrm>
            <a:off x="445364" y="3859301"/>
            <a:ext cx="6476019" cy="329868"/>
            <a:chOff x="0" y="0"/>
            <a:chExt cx="2320859" cy="118217"/>
          </a:xfrm>
        </p:grpSpPr>
        <p:sp>
          <p:nvSpPr>
            <p:cNvPr id="43" name="Freeform 43"/>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23F6A"/>
            </a:solidFill>
            <a:ln>
              <a:noFill/>
            </a:ln>
          </p:spPr>
          <p:txBody>
            <a:bodyPr/>
            <a:lstStyle/>
            <a:p>
              <a:endParaRPr lang="es-PE"/>
            </a:p>
          </p:txBody>
        </p:sp>
        <p:sp>
          <p:nvSpPr>
            <p:cNvPr id="44" name="TextBox 44"/>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48" name="TextBox 48"/>
          <p:cNvSpPr txBox="1"/>
          <p:nvPr/>
        </p:nvSpPr>
        <p:spPr>
          <a:xfrm>
            <a:off x="840164" y="3919172"/>
            <a:ext cx="5497133" cy="198087"/>
          </a:xfrm>
          <a:prstGeom prst="rect">
            <a:avLst/>
          </a:prstGeom>
        </p:spPr>
        <p:txBody>
          <a:bodyPr lIns="0" tIns="0" rIns="0" bIns="0" rtlCol="0" anchor="t">
            <a:spAutoFit/>
          </a:bodyPr>
          <a:lstStyle/>
          <a:p>
            <a:pPr>
              <a:lnSpc>
                <a:spcPts val="1679"/>
              </a:lnSpc>
            </a:pPr>
            <a:r>
              <a:rPr lang="en-US" sz="1200">
                <a:solidFill>
                  <a:srgbClr val="FFFFFF"/>
                </a:solidFill>
                <a:latin typeface="Montserrat"/>
              </a:rPr>
              <a:t>Estudo Técnico de Preços de Transferência (ETPT) – Relatório Local</a:t>
            </a:r>
          </a:p>
        </p:txBody>
      </p:sp>
      <p:grpSp>
        <p:nvGrpSpPr>
          <p:cNvPr id="69" name="Grupo 68">
            <a:extLst>
              <a:ext uri="{FF2B5EF4-FFF2-40B4-BE49-F238E27FC236}">
                <a16:creationId xmlns:a16="http://schemas.microsoft.com/office/drawing/2014/main" id="{7577FD92-0329-78CE-AEE9-8C2E4563D0D8}"/>
              </a:ext>
            </a:extLst>
          </p:cNvPr>
          <p:cNvGrpSpPr/>
          <p:nvPr/>
        </p:nvGrpSpPr>
        <p:grpSpPr>
          <a:xfrm>
            <a:off x="380943" y="3855012"/>
            <a:ext cx="334157" cy="334157"/>
            <a:chOff x="465598" y="3723854"/>
            <a:chExt cx="334157" cy="334157"/>
          </a:xfrm>
        </p:grpSpPr>
        <p:grpSp>
          <p:nvGrpSpPr>
            <p:cNvPr id="45" name="Group 45"/>
            <p:cNvGrpSpPr/>
            <p:nvPr/>
          </p:nvGrpSpPr>
          <p:grpSpPr>
            <a:xfrm>
              <a:off x="465598" y="3723854"/>
              <a:ext cx="334157" cy="334157"/>
              <a:chOff x="0" y="0"/>
              <a:chExt cx="812800" cy="812800"/>
            </a:xfrm>
          </p:grpSpPr>
          <p:sp>
            <p:nvSpPr>
              <p:cNvPr id="46" name="Freeform 4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6889"/>
                </a:solidFill>
              </a:ln>
            </p:spPr>
            <p:txBody>
              <a:bodyPr/>
              <a:lstStyle/>
              <a:p>
                <a:endParaRPr lang="es-PE"/>
              </a:p>
            </p:txBody>
          </p:sp>
          <p:sp>
            <p:nvSpPr>
              <p:cNvPr id="47" name="TextBox 47"/>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sp>
          <p:nvSpPr>
            <p:cNvPr id="49" name="TextBox 49"/>
            <p:cNvSpPr txBox="1"/>
            <p:nvPr/>
          </p:nvSpPr>
          <p:spPr>
            <a:xfrm>
              <a:off x="549137" y="3782364"/>
              <a:ext cx="167079" cy="198087"/>
            </a:xfrm>
            <a:prstGeom prst="rect">
              <a:avLst/>
            </a:prstGeom>
          </p:spPr>
          <p:txBody>
            <a:bodyPr lIns="0" tIns="0" rIns="0" bIns="0" rtlCol="0" anchor="t">
              <a:spAutoFit/>
            </a:bodyPr>
            <a:lstStyle/>
            <a:p>
              <a:pPr algn="ctr">
                <a:lnSpc>
                  <a:spcPts val="1679"/>
                </a:lnSpc>
              </a:pPr>
              <a:r>
                <a:rPr lang="en-US" sz="1200">
                  <a:solidFill>
                    <a:srgbClr val="272E50"/>
                  </a:solidFill>
                  <a:latin typeface="Montserrat"/>
                </a:rPr>
                <a:t>1</a:t>
              </a:r>
            </a:p>
          </p:txBody>
        </p:sp>
      </p:grpSp>
      <p:grpSp>
        <p:nvGrpSpPr>
          <p:cNvPr id="10" name="Group 10"/>
          <p:cNvGrpSpPr/>
          <p:nvPr/>
        </p:nvGrpSpPr>
        <p:grpSpPr>
          <a:xfrm>
            <a:off x="380943" y="4255844"/>
            <a:ext cx="334157" cy="334157"/>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BBE3"/>
              </a:solidFill>
            </a:ln>
          </p:spPr>
          <p:txBody>
            <a:bodyPr/>
            <a:lstStyle/>
            <a:p>
              <a:endParaRPr lang="es-PE"/>
            </a:p>
          </p:txBody>
        </p:sp>
        <p:sp>
          <p:nvSpPr>
            <p:cNvPr id="12" name="TextBox 12"/>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sp>
        <p:nvSpPr>
          <p:cNvPr id="50" name="TextBox 50"/>
          <p:cNvSpPr txBox="1"/>
          <p:nvPr/>
        </p:nvSpPr>
        <p:spPr>
          <a:xfrm>
            <a:off x="443278" y="4313858"/>
            <a:ext cx="209488" cy="198087"/>
          </a:xfrm>
          <a:prstGeom prst="rect">
            <a:avLst/>
          </a:prstGeom>
        </p:spPr>
        <p:txBody>
          <a:bodyPr lIns="0" tIns="0" rIns="0" bIns="0" rtlCol="0" anchor="t">
            <a:spAutoFit/>
          </a:bodyPr>
          <a:lstStyle/>
          <a:p>
            <a:pPr algn="ctr">
              <a:lnSpc>
                <a:spcPts val="1679"/>
              </a:lnSpc>
            </a:pPr>
            <a:r>
              <a:rPr lang="en-US" sz="1200">
                <a:solidFill>
                  <a:srgbClr val="29BBE3"/>
                </a:solidFill>
                <a:latin typeface="Montserrat"/>
              </a:rPr>
              <a:t>2</a:t>
            </a:r>
          </a:p>
        </p:txBody>
      </p:sp>
      <p:grpSp>
        <p:nvGrpSpPr>
          <p:cNvPr id="17" name="Group 17"/>
          <p:cNvGrpSpPr/>
          <p:nvPr/>
        </p:nvGrpSpPr>
        <p:grpSpPr>
          <a:xfrm>
            <a:off x="380943" y="4654820"/>
            <a:ext cx="334157" cy="334157"/>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6889"/>
              </a:solidFill>
            </a:ln>
          </p:spPr>
          <p:txBody>
            <a:bodyPr/>
            <a:lstStyle/>
            <a:p>
              <a:endParaRPr lang="es-PE"/>
            </a:p>
          </p:txBody>
        </p:sp>
        <p:sp>
          <p:nvSpPr>
            <p:cNvPr id="19" name="TextBox 19"/>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sp>
        <p:nvSpPr>
          <p:cNvPr id="51" name="TextBox 51"/>
          <p:cNvSpPr txBox="1"/>
          <p:nvPr/>
        </p:nvSpPr>
        <p:spPr>
          <a:xfrm>
            <a:off x="464482" y="4713330"/>
            <a:ext cx="167079" cy="198087"/>
          </a:xfrm>
          <a:prstGeom prst="rect">
            <a:avLst/>
          </a:prstGeom>
        </p:spPr>
        <p:txBody>
          <a:bodyPr lIns="0" tIns="0" rIns="0" bIns="0" rtlCol="0" anchor="t">
            <a:spAutoFit/>
          </a:bodyPr>
          <a:lstStyle/>
          <a:p>
            <a:pPr algn="ctr">
              <a:lnSpc>
                <a:spcPts val="1679"/>
              </a:lnSpc>
            </a:pPr>
            <a:r>
              <a:rPr lang="en-US" sz="1200" dirty="0">
                <a:solidFill>
                  <a:srgbClr val="272E50"/>
                </a:solidFill>
                <a:latin typeface="Montserrat"/>
              </a:rPr>
              <a:t>3</a:t>
            </a:r>
          </a:p>
        </p:txBody>
      </p:sp>
      <p:sp>
        <p:nvSpPr>
          <p:cNvPr id="25" name="Freeform 25"/>
          <p:cNvSpPr/>
          <p:nvPr/>
        </p:nvSpPr>
        <p:spPr>
          <a:xfrm>
            <a:off x="381688" y="5055652"/>
            <a:ext cx="332666" cy="33415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BBE3"/>
            </a:solidFill>
          </a:ln>
        </p:spPr>
        <p:txBody>
          <a:bodyPr/>
          <a:lstStyle/>
          <a:p>
            <a:endParaRPr lang="es-PE"/>
          </a:p>
        </p:txBody>
      </p:sp>
      <p:sp>
        <p:nvSpPr>
          <p:cNvPr id="52" name="TextBox 52"/>
          <p:cNvSpPr txBox="1"/>
          <p:nvPr/>
        </p:nvSpPr>
        <p:spPr>
          <a:xfrm>
            <a:off x="464707" y="5108161"/>
            <a:ext cx="167079" cy="201530"/>
          </a:xfrm>
          <a:prstGeom prst="rect">
            <a:avLst/>
          </a:prstGeom>
        </p:spPr>
        <p:txBody>
          <a:bodyPr wrap="square" lIns="0" tIns="0" rIns="0" bIns="0" rtlCol="0" anchor="t">
            <a:spAutoFit/>
          </a:bodyPr>
          <a:lstStyle/>
          <a:p>
            <a:pPr algn="ctr">
              <a:lnSpc>
                <a:spcPts val="1679"/>
              </a:lnSpc>
            </a:pPr>
            <a:r>
              <a:rPr lang="en-US" sz="1200" dirty="0">
                <a:solidFill>
                  <a:srgbClr val="29BBE3"/>
                </a:solidFill>
                <a:latin typeface="Montserrat"/>
              </a:rPr>
              <a:t>4</a:t>
            </a:r>
          </a:p>
        </p:txBody>
      </p:sp>
      <p:sp>
        <p:nvSpPr>
          <p:cNvPr id="32" name="Freeform 32"/>
          <p:cNvSpPr/>
          <p:nvPr/>
        </p:nvSpPr>
        <p:spPr>
          <a:xfrm>
            <a:off x="381688" y="5456484"/>
            <a:ext cx="332666" cy="33415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6889"/>
            </a:solidFill>
          </a:ln>
        </p:spPr>
        <p:txBody>
          <a:bodyPr/>
          <a:lstStyle/>
          <a:p>
            <a:endParaRPr lang="es-PE"/>
          </a:p>
        </p:txBody>
      </p:sp>
      <p:sp>
        <p:nvSpPr>
          <p:cNvPr id="53" name="TextBox 53"/>
          <p:cNvSpPr txBox="1"/>
          <p:nvPr/>
        </p:nvSpPr>
        <p:spPr>
          <a:xfrm>
            <a:off x="462553" y="5510935"/>
            <a:ext cx="167079" cy="198087"/>
          </a:xfrm>
          <a:prstGeom prst="rect">
            <a:avLst/>
          </a:prstGeom>
        </p:spPr>
        <p:txBody>
          <a:bodyPr lIns="0" tIns="0" rIns="0" bIns="0" rtlCol="0" anchor="t">
            <a:spAutoFit/>
          </a:bodyPr>
          <a:lstStyle/>
          <a:p>
            <a:pPr algn="ctr">
              <a:lnSpc>
                <a:spcPts val="1679"/>
              </a:lnSpc>
            </a:pPr>
            <a:r>
              <a:rPr lang="en-US" sz="1200" dirty="0">
                <a:solidFill>
                  <a:srgbClr val="272E50"/>
                </a:solidFill>
                <a:latin typeface="Montserrat"/>
              </a:rPr>
              <a:t>5</a:t>
            </a:r>
          </a:p>
        </p:txBody>
      </p:sp>
      <p:grpSp>
        <p:nvGrpSpPr>
          <p:cNvPr id="55" name="Group 55"/>
          <p:cNvGrpSpPr/>
          <p:nvPr/>
        </p:nvGrpSpPr>
        <p:grpSpPr>
          <a:xfrm>
            <a:off x="0" y="9723475"/>
            <a:ext cx="7560000" cy="219725"/>
            <a:chOff x="0" y="0"/>
            <a:chExt cx="2709333" cy="78745"/>
          </a:xfrm>
        </p:grpSpPr>
        <p:sp>
          <p:nvSpPr>
            <p:cNvPr id="56" name="Freeform 56"/>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57" name="TextBox 57"/>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58" name="Group 58"/>
          <p:cNvGrpSpPr/>
          <p:nvPr/>
        </p:nvGrpSpPr>
        <p:grpSpPr>
          <a:xfrm>
            <a:off x="0" y="0"/>
            <a:ext cx="7560000" cy="219725"/>
            <a:chOff x="0" y="0"/>
            <a:chExt cx="2709333" cy="78745"/>
          </a:xfrm>
        </p:grpSpPr>
        <p:sp>
          <p:nvSpPr>
            <p:cNvPr id="59" name="Freeform 59"/>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60" name="TextBox 60"/>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61" name="Group 61"/>
          <p:cNvGrpSpPr/>
          <p:nvPr/>
        </p:nvGrpSpPr>
        <p:grpSpPr>
          <a:xfrm rot="-5400000">
            <a:off x="2543845" y="-1670668"/>
            <a:ext cx="478139" cy="5565830"/>
            <a:chOff x="0" y="0"/>
            <a:chExt cx="370836" cy="4543222"/>
          </a:xfrm>
        </p:grpSpPr>
        <p:sp>
          <p:nvSpPr>
            <p:cNvPr id="62" name="Freeform 62"/>
            <p:cNvSpPr/>
            <p:nvPr/>
          </p:nvSpPr>
          <p:spPr>
            <a:xfrm>
              <a:off x="0" y="0"/>
              <a:ext cx="370836" cy="4543222"/>
            </a:xfrm>
            <a:custGeom>
              <a:avLst/>
              <a:gdLst/>
              <a:ahLst/>
              <a:cxnLst/>
              <a:rect l="l" t="t" r="r" b="b"/>
              <a:pathLst>
                <a:path w="370836" h="4543222">
                  <a:moveTo>
                    <a:pt x="123679" y="4524153"/>
                  </a:moveTo>
                  <a:cubicBezTo>
                    <a:pt x="142691" y="4535667"/>
                    <a:pt x="164305" y="4543222"/>
                    <a:pt x="185518" y="4543222"/>
                  </a:cubicBezTo>
                  <a:cubicBezTo>
                    <a:pt x="206732" y="4543222"/>
                    <a:pt x="227145" y="4536746"/>
                    <a:pt x="245956" y="4525232"/>
                  </a:cubicBezTo>
                  <a:cubicBezTo>
                    <a:pt x="246357" y="4524872"/>
                    <a:pt x="246757" y="4524872"/>
                    <a:pt x="247157" y="4524513"/>
                  </a:cubicBezTo>
                  <a:cubicBezTo>
                    <a:pt x="317802" y="4478458"/>
                    <a:pt x="369836" y="4356844"/>
                    <a:pt x="370836" y="4131857"/>
                  </a:cubicBezTo>
                  <a:lnTo>
                    <a:pt x="370836" y="0"/>
                  </a:lnTo>
                  <a:lnTo>
                    <a:pt x="0" y="0"/>
                  </a:lnTo>
                  <a:lnTo>
                    <a:pt x="0" y="4128791"/>
                  </a:lnTo>
                  <a:cubicBezTo>
                    <a:pt x="1001" y="4357562"/>
                    <a:pt x="52233" y="4479178"/>
                    <a:pt x="123679" y="4524153"/>
                  </a:cubicBezTo>
                  <a:close/>
                </a:path>
              </a:pathLst>
            </a:custGeom>
            <a:solidFill>
              <a:srgbClr val="FFFFFF"/>
            </a:solidFill>
          </p:spPr>
          <p:txBody>
            <a:bodyPr/>
            <a:lstStyle/>
            <a:p>
              <a:endParaRPr lang="es-PE"/>
            </a:p>
          </p:txBody>
        </p:sp>
        <p:sp>
          <p:nvSpPr>
            <p:cNvPr id="63" name="TextBox 63"/>
            <p:cNvSpPr txBox="1"/>
            <p:nvPr/>
          </p:nvSpPr>
          <p:spPr>
            <a:xfrm>
              <a:off x="0" y="-28575"/>
              <a:ext cx="660400" cy="714375"/>
            </a:xfrm>
            <a:prstGeom prst="rect">
              <a:avLst/>
            </a:prstGeom>
          </p:spPr>
          <p:txBody>
            <a:bodyPr lIns="50800" tIns="50800" rIns="50800" bIns="50800" rtlCol="0" anchor="ctr"/>
            <a:lstStyle/>
            <a:p>
              <a:pPr algn="ctr">
                <a:lnSpc>
                  <a:spcPts val="1960"/>
                </a:lnSpc>
              </a:pPr>
              <a:endParaRPr/>
            </a:p>
          </p:txBody>
        </p:sp>
      </p:grpSp>
      <p:sp>
        <p:nvSpPr>
          <p:cNvPr id="64" name="TextBox 64"/>
          <p:cNvSpPr txBox="1"/>
          <p:nvPr/>
        </p:nvSpPr>
        <p:spPr>
          <a:xfrm>
            <a:off x="407675" y="897049"/>
            <a:ext cx="4897690" cy="405056"/>
          </a:xfrm>
          <a:prstGeom prst="rect">
            <a:avLst/>
          </a:prstGeom>
        </p:spPr>
        <p:txBody>
          <a:bodyPr lIns="0" tIns="0" rIns="0" bIns="0" rtlCol="0" anchor="t">
            <a:spAutoFit/>
          </a:bodyPr>
          <a:lstStyle/>
          <a:p>
            <a:pPr algn="ctr">
              <a:lnSpc>
                <a:spcPts val="3399"/>
              </a:lnSpc>
              <a:spcBef>
                <a:spcPct val="0"/>
              </a:spcBef>
            </a:pPr>
            <a:r>
              <a:rPr lang="en-US" sz="2427" dirty="0">
                <a:solidFill>
                  <a:srgbClr val="29BBE3"/>
                </a:solidFill>
                <a:latin typeface="Montserrat ExtraBold" pitchFamily="2" charset="0"/>
              </a:rPr>
              <a:t>Preços de Transferência</a:t>
            </a:r>
          </a:p>
        </p:txBody>
      </p:sp>
      <p:grpSp>
        <p:nvGrpSpPr>
          <p:cNvPr id="65" name="Group 65"/>
          <p:cNvGrpSpPr/>
          <p:nvPr/>
        </p:nvGrpSpPr>
        <p:grpSpPr>
          <a:xfrm>
            <a:off x="6950053" y="10106294"/>
            <a:ext cx="415413" cy="415413"/>
            <a:chOff x="0" y="0"/>
            <a:chExt cx="812800" cy="812800"/>
          </a:xfrm>
        </p:grpSpPr>
        <p:sp>
          <p:nvSpPr>
            <p:cNvPr id="66" name="Freeform 6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s-PE"/>
            </a:p>
          </p:txBody>
        </p:sp>
        <p:sp>
          <p:nvSpPr>
            <p:cNvPr id="67" name="TextBox 67"/>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sp>
        <p:nvSpPr>
          <p:cNvPr id="68" name="TextBox 68"/>
          <p:cNvSpPr txBox="1"/>
          <p:nvPr/>
        </p:nvSpPr>
        <p:spPr>
          <a:xfrm>
            <a:off x="7011976" y="10183016"/>
            <a:ext cx="291567" cy="252443"/>
          </a:xfrm>
          <a:prstGeom prst="rect">
            <a:avLst/>
          </a:prstGeom>
        </p:spPr>
        <p:txBody>
          <a:bodyPr lIns="0" tIns="0" rIns="0" bIns="0" rtlCol="0" anchor="t">
            <a:spAutoFit/>
          </a:bodyPr>
          <a:lstStyle/>
          <a:p>
            <a:pPr marL="0" lvl="0" indent="0" algn="l">
              <a:lnSpc>
                <a:spcPts val="2031"/>
              </a:lnSpc>
              <a:spcBef>
                <a:spcPct val="0"/>
              </a:spcBef>
            </a:pPr>
            <a:r>
              <a:rPr lang="en-US" sz="1599">
                <a:solidFill>
                  <a:srgbClr val="272E50"/>
                </a:solidFill>
                <a:latin typeface="Montserrat Bold"/>
              </a:rPr>
              <a:t>08</a:t>
            </a:r>
          </a:p>
        </p:txBody>
      </p:sp>
      <p:pic>
        <p:nvPicPr>
          <p:cNvPr id="70" name="Imagen 69">
            <a:extLst>
              <a:ext uri="{FF2B5EF4-FFF2-40B4-BE49-F238E27FC236}">
                <a16:creationId xmlns:a16="http://schemas.microsoft.com/office/drawing/2014/main" id="{E8296650-AC1E-4B83-A3EF-21CC1BECA1F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38941" y="9930055"/>
            <a:ext cx="2062621" cy="8059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7114" r="47114"/>
          <a:stretch>
            <a:fillRect/>
          </a:stretch>
        </p:blipFill>
        <p:spPr>
          <a:xfrm>
            <a:off x="0" y="-114464"/>
            <a:ext cx="648007" cy="10718553"/>
          </a:xfrm>
          <a:prstGeom prst="rect">
            <a:avLst/>
          </a:prstGeom>
        </p:spPr>
      </p:pic>
      <p:pic>
        <p:nvPicPr>
          <p:cNvPr id="89" name="Gráfico 88">
            <a:extLst>
              <a:ext uri="{FF2B5EF4-FFF2-40B4-BE49-F238E27FC236}">
                <a16:creationId xmlns:a16="http://schemas.microsoft.com/office/drawing/2014/main" id="{2F6534E5-6452-4C9C-B2F2-E42E97B4873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8215"/>
          <a:stretch/>
        </p:blipFill>
        <p:spPr>
          <a:xfrm>
            <a:off x="-35252" y="9943200"/>
            <a:ext cx="7623502" cy="805950"/>
          </a:xfrm>
          <a:prstGeom prst="rect">
            <a:avLst/>
          </a:prstGeom>
        </p:spPr>
      </p:pic>
      <p:grpSp>
        <p:nvGrpSpPr>
          <p:cNvPr id="13" name="Group 13"/>
          <p:cNvGrpSpPr/>
          <p:nvPr/>
        </p:nvGrpSpPr>
        <p:grpSpPr>
          <a:xfrm>
            <a:off x="888520" y="2769611"/>
            <a:ext cx="6476019" cy="329868"/>
            <a:chOff x="0" y="0"/>
            <a:chExt cx="2320859" cy="118217"/>
          </a:xfrm>
        </p:grpSpPr>
        <p:sp>
          <p:nvSpPr>
            <p:cNvPr id="14" name="Freeform 14"/>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23F6A"/>
            </a:solidFill>
            <a:ln>
              <a:noFill/>
            </a:ln>
          </p:spPr>
          <p:txBody>
            <a:bodyPr/>
            <a:lstStyle/>
            <a:p>
              <a:endParaRPr lang="es-PE"/>
            </a:p>
          </p:txBody>
        </p:sp>
        <p:sp>
          <p:nvSpPr>
            <p:cNvPr id="15" name="TextBox 15"/>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16" name="Group 16"/>
          <p:cNvGrpSpPr/>
          <p:nvPr/>
        </p:nvGrpSpPr>
        <p:grpSpPr>
          <a:xfrm>
            <a:off x="804981" y="2766467"/>
            <a:ext cx="334157" cy="334157"/>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6889"/>
              </a:solidFill>
            </a:ln>
          </p:spPr>
          <p:txBody>
            <a:bodyPr/>
            <a:lstStyle/>
            <a:p>
              <a:endParaRPr lang="es-PE"/>
            </a:p>
          </p:txBody>
        </p:sp>
        <p:sp>
          <p:nvSpPr>
            <p:cNvPr id="18" name="TextBox 18"/>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grpSp>
        <p:nvGrpSpPr>
          <p:cNvPr id="19" name="Group 19"/>
          <p:cNvGrpSpPr/>
          <p:nvPr/>
        </p:nvGrpSpPr>
        <p:grpSpPr>
          <a:xfrm>
            <a:off x="888520" y="3170444"/>
            <a:ext cx="6489834" cy="329868"/>
            <a:chOff x="0" y="0"/>
            <a:chExt cx="2325810" cy="118217"/>
          </a:xfrm>
        </p:grpSpPr>
        <p:sp>
          <p:nvSpPr>
            <p:cNvPr id="20" name="Freeform 20"/>
            <p:cNvSpPr/>
            <p:nvPr/>
          </p:nvSpPr>
          <p:spPr>
            <a:xfrm>
              <a:off x="0" y="0"/>
              <a:ext cx="2325810" cy="118217"/>
            </a:xfrm>
            <a:custGeom>
              <a:avLst/>
              <a:gdLst/>
              <a:ahLst/>
              <a:cxnLst/>
              <a:rect l="l" t="t" r="r" b="b"/>
              <a:pathLst>
                <a:path w="2325810" h="118217">
                  <a:moveTo>
                    <a:pt x="27437" y="0"/>
                  </a:moveTo>
                  <a:lnTo>
                    <a:pt x="2298373" y="0"/>
                  </a:lnTo>
                  <a:cubicBezTo>
                    <a:pt x="2313526" y="0"/>
                    <a:pt x="2325810" y="12284"/>
                    <a:pt x="2325810" y="27437"/>
                  </a:cubicBezTo>
                  <a:lnTo>
                    <a:pt x="2325810" y="90780"/>
                  </a:lnTo>
                  <a:cubicBezTo>
                    <a:pt x="2325810" y="98057"/>
                    <a:pt x="2322919" y="105035"/>
                    <a:pt x="2317774" y="110181"/>
                  </a:cubicBezTo>
                  <a:cubicBezTo>
                    <a:pt x="2312628" y="115326"/>
                    <a:pt x="2305650" y="118217"/>
                    <a:pt x="2298373" y="118217"/>
                  </a:cubicBezTo>
                  <a:lnTo>
                    <a:pt x="27437" y="118217"/>
                  </a:lnTo>
                  <a:cubicBezTo>
                    <a:pt x="12284" y="118217"/>
                    <a:pt x="0" y="105933"/>
                    <a:pt x="0" y="90780"/>
                  </a:cubicBezTo>
                  <a:lnTo>
                    <a:pt x="0" y="27437"/>
                  </a:lnTo>
                  <a:cubicBezTo>
                    <a:pt x="0" y="12284"/>
                    <a:pt x="12284" y="0"/>
                    <a:pt x="27437" y="0"/>
                  </a:cubicBezTo>
                  <a:close/>
                </a:path>
              </a:pathLst>
            </a:custGeom>
            <a:solidFill>
              <a:srgbClr val="29BBE3"/>
            </a:solidFill>
            <a:ln>
              <a:noFill/>
            </a:ln>
          </p:spPr>
          <p:txBody>
            <a:bodyPr/>
            <a:lstStyle/>
            <a:p>
              <a:endParaRPr lang="es-PE"/>
            </a:p>
          </p:txBody>
        </p:sp>
        <p:sp>
          <p:nvSpPr>
            <p:cNvPr id="21" name="TextBox 21"/>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23" name="Freeform 23"/>
          <p:cNvSpPr/>
          <p:nvPr/>
        </p:nvSpPr>
        <p:spPr>
          <a:xfrm>
            <a:off x="805726" y="3167299"/>
            <a:ext cx="332666" cy="33415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BBE3"/>
            </a:solidFill>
          </a:ln>
        </p:spPr>
        <p:txBody>
          <a:bodyPr/>
          <a:lstStyle/>
          <a:p>
            <a:endParaRPr lang="es-PE"/>
          </a:p>
        </p:txBody>
      </p:sp>
      <p:grpSp>
        <p:nvGrpSpPr>
          <p:cNvPr id="25" name="Group 25"/>
          <p:cNvGrpSpPr/>
          <p:nvPr/>
        </p:nvGrpSpPr>
        <p:grpSpPr>
          <a:xfrm>
            <a:off x="888520" y="3571276"/>
            <a:ext cx="6476019" cy="329868"/>
            <a:chOff x="0" y="0"/>
            <a:chExt cx="2320859" cy="118217"/>
          </a:xfrm>
        </p:grpSpPr>
        <p:sp>
          <p:nvSpPr>
            <p:cNvPr id="26" name="Freeform 26"/>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23F6A"/>
            </a:solidFill>
            <a:ln>
              <a:noFill/>
            </a:ln>
          </p:spPr>
          <p:txBody>
            <a:bodyPr/>
            <a:lstStyle/>
            <a:p>
              <a:endParaRPr lang="es-PE"/>
            </a:p>
          </p:txBody>
        </p:sp>
        <p:sp>
          <p:nvSpPr>
            <p:cNvPr id="27" name="TextBox 27"/>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29" name="Freeform 29"/>
          <p:cNvSpPr/>
          <p:nvPr/>
        </p:nvSpPr>
        <p:spPr>
          <a:xfrm>
            <a:off x="805726" y="3568131"/>
            <a:ext cx="332666" cy="33415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6889"/>
            </a:solidFill>
          </a:ln>
        </p:spPr>
        <p:txBody>
          <a:bodyPr/>
          <a:lstStyle/>
          <a:p>
            <a:endParaRPr lang="es-PE"/>
          </a:p>
        </p:txBody>
      </p:sp>
      <p:grpSp>
        <p:nvGrpSpPr>
          <p:cNvPr id="31" name="Group 31"/>
          <p:cNvGrpSpPr/>
          <p:nvPr/>
        </p:nvGrpSpPr>
        <p:grpSpPr>
          <a:xfrm>
            <a:off x="888520" y="3990334"/>
            <a:ext cx="6489834" cy="329868"/>
            <a:chOff x="0" y="0"/>
            <a:chExt cx="2325810" cy="118217"/>
          </a:xfrm>
        </p:grpSpPr>
        <p:sp>
          <p:nvSpPr>
            <p:cNvPr id="32" name="Freeform 32"/>
            <p:cNvSpPr/>
            <p:nvPr/>
          </p:nvSpPr>
          <p:spPr>
            <a:xfrm>
              <a:off x="0" y="0"/>
              <a:ext cx="2325810" cy="118217"/>
            </a:xfrm>
            <a:custGeom>
              <a:avLst/>
              <a:gdLst/>
              <a:ahLst/>
              <a:cxnLst/>
              <a:rect l="l" t="t" r="r" b="b"/>
              <a:pathLst>
                <a:path w="2325810" h="118217">
                  <a:moveTo>
                    <a:pt x="27437" y="0"/>
                  </a:moveTo>
                  <a:lnTo>
                    <a:pt x="2298373" y="0"/>
                  </a:lnTo>
                  <a:cubicBezTo>
                    <a:pt x="2313526" y="0"/>
                    <a:pt x="2325810" y="12284"/>
                    <a:pt x="2325810" y="27437"/>
                  </a:cubicBezTo>
                  <a:lnTo>
                    <a:pt x="2325810" y="90780"/>
                  </a:lnTo>
                  <a:cubicBezTo>
                    <a:pt x="2325810" y="98057"/>
                    <a:pt x="2322919" y="105035"/>
                    <a:pt x="2317774" y="110181"/>
                  </a:cubicBezTo>
                  <a:cubicBezTo>
                    <a:pt x="2312628" y="115326"/>
                    <a:pt x="2305650" y="118217"/>
                    <a:pt x="2298373" y="118217"/>
                  </a:cubicBezTo>
                  <a:lnTo>
                    <a:pt x="27437" y="118217"/>
                  </a:lnTo>
                  <a:cubicBezTo>
                    <a:pt x="12284" y="118217"/>
                    <a:pt x="0" y="105933"/>
                    <a:pt x="0" y="90780"/>
                  </a:cubicBezTo>
                  <a:lnTo>
                    <a:pt x="0" y="27437"/>
                  </a:lnTo>
                  <a:cubicBezTo>
                    <a:pt x="0" y="12284"/>
                    <a:pt x="12284" y="0"/>
                    <a:pt x="27437" y="0"/>
                  </a:cubicBezTo>
                  <a:close/>
                </a:path>
              </a:pathLst>
            </a:custGeom>
            <a:solidFill>
              <a:srgbClr val="29BBE3"/>
            </a:solidFill>
            <a:ln>
              <a:noFill/>
            </a:ln>
          </p:spPr>
          <p:txBody>
            <a:bodyPr/>
            <a:lstStyle/>
            <a:p>
              <a:endParaRPr lang="es-PE"/>
            </a:p>
          </p:txBody>
        </p:sp>
        <p:sp>
          <p:nvSpPr>
            <p:cNvPr id="33" name="TextBox 33"/>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34" name="Group 34"/>
          <p:cNvGrpSpPr/>
          <p:nvPr/>
        </p:nvGrpSpPr>
        <p:grpSpPr>
          <a:xfrm>
            <a:off x="804981" y="3987189"/>
            <a:ext cx="334157" cy="334157"/>
            <a:chOff x="0" y="0"/>
            <a:chExt cx="812800" cy="812800"/>
          </a:xfrm>
        </p:grpSpPr>
        <p:sp>
          <p:nvSpPr>
            <p:cNvPr id="35" name="Freeform 3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BBE3"/>
              </a:solidFill>
            </a:ln>
          </p:spPr>
          <p:txBody>
            <a:bodyPr/>
            <a:lstStyle/>
            <a:p>
              <a:endParaRPr lang="es-PE"/>
            </a:p>
          </p:txBody>
        </p:sp>
        <p:sp>
          <p:nvSpPr>
            <p:cNvPr id="36" name="TextBox 36"/>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grpSp>
        <p:nvGrpSpPr>
          <p:cNvPr id="37" name="Group 37"/>
          <p:cNvGrpSpPr/>
          <p:nvPr/>
        </p:nvGrpSpPr>
        <p:grpSpPr>
          <a:xfrm>
            <a:off x="888520" y="4410216"/>
            <a:ext cx="6476019" cy="329868"/>
            <a:chOff x="0" y="0"/>
            <a:chExt cx="2320859" cy="118217"/>
          </a:xfrm>
        </p:grpSpPr>
        <p:sp>
          <p:nvSpPr>
            <p:cNvPr id="38" name="Freeform 38"/>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23F6A"/>
            </a:solidFill>
            <a:ln>
              <a:noFill/>
            </a:ln>
          </p:spPr>
          <p:txBody>
            <a:bodyPr/>
            <a:lstStyle/>
            <a:p>
              <a:endParaRPr lang="es-PE"/>
            </a:p>
          </p:txBody>
        </p:sp>
        <p:sp>
          <p:nvSpPr>
            <p:cNvPr id="39" name="TextBox 39"/>
            <p:cNvSpPr txBox="1"/>
            <p:nvPr/>
          </p:nvSpPr>
          <p:spPr>
            <a:xfrm>
              <a:off x="0" y="-28575"/>
              <a:ext cx="812800" cy="841375"/>
            </a:xfrm>
            <a:prstGeom prst="rect">
              <a:avLst/>
            </a:prstGeom>
          </p:spPr>
          <p:txBody>
            <a:bodyPr lIns="50800" tIns="50800" rIns="50800" bIns="50800" rtlCol="0" anchor="ctr"/>
            <a:lstStyle/>
            <a:p>
              <a:pPr algn="ctr">
                <a:lnSpc>
                  <a:spcPts val="1960"/>
                </a:lnSpc>
              </a:pPr>
              <a:endParaRPr dirty="0"/>
            </a:p>
          </p:txBody>
        </p:sp>
      </p:grpSp>
      <p:grpSp>
        <p:nvGrpSpPr>
          <p:cNvPr id="40" name="Group 40"/>
          <p:cNvGrpSpPr/>
          <p:nvPr/>
        </p:nvGrpSpPr>
        <p:grpSpPr>
          <a:xfrm>
            <a:off x="804981" y="4407071"/>
            <a:ext cx="334157" cy="334157"/>
            <a:chOff x="0" y="0"/>
            <a:chExt cx="812800" cy="812800"/>
          </a:xfrm>
        </p:grpSpPr>
        <p:sp>
          <p:nvSpPr>
            <p:cNvPr id="41" name="Freeform 4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6889"/>
              </a:solidFill>
            </a:ln>
          </p:spPr>
          <p:txBody>
            <a:bodyPr/>
            <a:lstStyle/>
            <a:p>
              <a:endParaRPr lang="es-PE"/>
            </a:p>
          </p:txBody>
        </p:sp>
        <p:sp>
          <p:nvSpPr>
            <p:cNvPr id="42" name="TextBox 42"/>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grpSp>
        <p:nvGrpSpPr>
          <p:cNvPr id="43" name="Group 43"/>
          <p:cNvGrpSpPr/>
          <p:nvPr/>
        </p:nvGrpSpPr>
        <p:grpSpPr>
          <a:xfrm>
            <a:off x="888520" y="4830098"/>
            <a:ext cx="6476019" cy="329868"/>
            <a:chOff x="0" y="0"/>
            <a:chExt cx="2320859" cy="118217"/>
          </a:xfrm>
        </p:grpSpPr>
        <p:sp>
          <p:nvSpPr>
            <p:cNvPr id="44" name="Freeform 44"/>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9BBE3"/>
            </a:solidFill>
            <a:ln>
              <a:noFill/>
            </a:ln>
          </p:spPr>
          <p:txBody>
            <a:bodyPr/>
            <a:lstStyle/>
            <a:p>
              <a:endParaRPr lang="es-PE"/>
            </a:p>
          </p:txBody>
        </p:sp>
        <p:sp>
          <p:nvSpPr>
            <p:cNvPr id="45" name="TextBox 45"/>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46" name="Group 46"/>
          <p:cNvGrpSpPr/>
          <p:nvPr/>
        </p:nvGrpSpPr>
        <p:grpSpPr>
          <a:xfrm>
            <a:off x="817307" y="4824998"/>
            <a:ext cx="334157" cy="334157"/>
            <a:chOff x="0" y="0"/>
            <a:chExt cx="812800" cy="812800"/>
          </a:xfrm>
        </p:grpSpPr>
        <p:sp>
          <p:nvSpPr>
            <p:cNvPr id="47" name="Freeform 4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BBE3"/>
              </a:solidFill>
            </a:ln>
          </p:spPr>
          <p:txBody>
            <a:bodyPr/>
            <a:lstStyle/>
            <a:p>
              <a:endParaRPr lang="es-PE"/>
            </a:p>
          </p:txBody>
        </p:sp>
        <p:sp>
          <p:nvSpPr>
            <p:cNvPr id="48" name="TextBox 48"/>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grpSp>
        <p:nvGrpSpPr>
          <p:cNvPr id="49" name="Group 49"/>
          <p:cNvGrpSpPr/>
          <p:nvPr/>
        </p:nvGrpSpPr>
        <p:grpSpPr>
          <a:xfrm>
            <a:off x="902336" y="5230931"/>
            <a:ext cx="6476019" cy="329868"/>
            <a:chOff x="0" y="0"/>
            <a:chExt cx="2320859" cy="118217"/>
          </a:xfrm>
        </p:grpSpPr>
        <p:sp>
          <p:nvSpPr>
            <p:cNvPr id="50" name="Freeform 50"/>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23F6A"/>
            </a:solidFill>
            <a:ln>
              <a:noFill/>
            </a:ln>
          </p:spPr>
          <p:txBody>
            <a:bodyPr/>
            <a:lstStyle/>
            <a:p>
              <a:endParaRPr lang="es-PE"/>
            </a:p>
          </p:txBody>
        </p:sp>
        <p:sp>
          <p:nvSpPr>
            <p:cNvPr id="51" name="TextBox 51"/>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52" name="Group 52"/>
          <p:cNvGrpSpPr/>
          <p:nvPr/>
        </p:nvGrpSpPr>
        <p:grpSpPr>
          <a:xfrm>
            <a:off x="818797" y="5227786"/>
            <a:ext cx="334157" cy="334157"/>
            <a:chOff x="0" y="0"/>
            <a:chExt cx="812800" cy="812800"/>
          </a:xfrm>
        </p:grpSpPr>
        <p:sp>
          <p:nvSpPr>
            <p:cNvPr id="53" name="Freeform 5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6889"/>
              </a:solidFill>
            </a:ln>
          </p:spPr>
          <p:txBody>
            <a:bodyPr/>
            <a:lstStyle/>
            <a:p>
              <a:endParaRPr lang="es-PE"/>
            </a:p>
          </p:txBody>
        </p:sp>
        <p:sp>
          <p:nvSpPr>
            <p:cNvPr id="54" name="TextBox 54"/>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grpSp>
        <p:nvGrpSpPr>
          <p:cNvPr id="67" name="Group 67"/>
          <p:cNvGrpSpPr/>
          <p:nvPr/>
        </p:nvGrpSpPr>
        <p:grpSpPr>
          <a:xfrm rot="-5400000">
            <a:off x="2481179" y="-840930"/>
            <a:ext cx="478139" cy="4144484"/>
            <a:chOff x="0" y="0"/>
            <a:chExt cx="370836" cy="3214392"/>
          </a:xfrm>
        </p:grpSpPr>
        <p:sp>
          <p:nvSpPr>
            <p:cNvPr id="68" name="Freeform 68"/>
            <p:cNvSpPr/>
            <p:nvPr/>
          </p:nvSpPr>
          <p:spPr>
            <a:xfrm>
              <a:off x="0" y="0"/>
              <a:ext cx="370836" cy="3214392"/>
            </a:xfrm>
            <a:custGeom>
              <a:avLst/>
              <a:gdLst/>
              <a:ahLst/>
              <a:cxnLst/>
              <a:rect l="l" t="t" r="r" b="b"/>
              <a:pathLst>
                <a:path w="370836" h="3214392">
                  <a:moveTo>
                    <a:pt x="123679" y="3195323"/>
                  </a:moveTo>
                  <a:cubicBezTo>
                    <a:pt x="142691" y="3206836"/>
                    <a:pt x="164305" y="3214392"/>
                    <a:pt x="185518" y="3214392"/>
                  </a:cubicBezTo>
                  <a:cubicBezTo>
                    <a:pt x="206732" y="3214392"/>
                    <a:pt x="227145" y="3207915"/>
                    <a:pt x="245956" y="3196401"/>
                  </a:cubicBezTo>
                  <a:cubicBezTo>
                    <a:pt x="246357" y="3196041"/>
                    <a:pt x="246757" y="3196041"/>
                    <a:pt x="247157" y="3195682"/>
                  </a:cubicBezTo>
                  <a:cubicBezTo>
                    <a:pt x="317802" y="3149627"/>
                    <a:pt x="369836" y="3028013"/>
                    <a:pt x="370836" y="2832544"/>
                  </a:cubicBezTo>
                  <a:lnTo>
                    <a:pt x="370836" y="0"/>
                  </a:lnTo>
                  <a:lnTo>
                    <a:pt x="0" y="0"/>
                  </a:lnTo>
                  <a:lnTo>
                    <a:pt x="0" y="2830441"/>
                  </a:lnTo>
                  <a:cubicBezTo>
                    <a:pt x="1001" y="3028732"/>
                    <a:pt x="52233" y="3150347"/>
                    <a:pt x="123679" y="3195323"/>
                  </a:cubicBezTo>
                  <a:close/>
                </a:path>
              </a:pathLst>
            </a:custGeom>
            <a:solidFill>
              <a:srgbClr val="FFFFFF"/>
            </a:solidFill>
          </p:spPr>
          <p:txBody>
            <a:bodyPr/>
            <a:lstStyle/>
            <a:p>
              <a:endParaRPr lang="es-PE"/>
            </a:p>
          </p:txBody>
        </p:sp>
        <p:sp>
          <p:nvSpPr>
            <p:cNvPr id="69" name="TextBox 69"/>
            <p:cNvSpPr txBox="1"/>
            <p:nvPr/>
          </p:nvSpPr>
          <p:spPr>
            <a:xfrm>
              <a:off x="0" y="-28575"/>
              <a:ext cx="660400" cy="714375"/>
            </a:xfrm>
            <a:prstGeom prst="rect">
              <a:avLst/>
            </a:prstGeom>
          </p:spPr>
          <p:txBody>
            <a:bodyPr lIns="50800" tIns="50800" rIns="50800" bIns="50800" rtlCol="0" anchor="ctr"/>
            <a:lstStyle/>
            <a:p>
              <a:pPr algn="ctr">
                <a:lnSpc>
                  <a:spcPts val="1960"/>
                </a:lnSpc>
              </a:pPr>
              <a:endParaRPr/>
            </a:p>
          </p:txBody>
        </p:sp>
      </p:grpSp>
      <p:grpSp>
        <p:nvGrpSpPr>
          <p:cNvPr id="70" name="Group 70"/>
          <p:cNvGrpSpPr/>
          <p:nvPr/>
        </p:nvGrpSpPr>
        <p:grpSpPr>
          <a:xfrm>
            <a:off x="0" y="9723475"/>
            <a:ext cx="7560000" cy="219725"/>
            <a:chOff x="0" y="0"/>
            <a:chExt cx="2709333" cy="78745"/>
          </a:xfrm>
        </p:grpSpPr>
        <p:sp>
          <p:nvSpPr>
            <p:cNvPr id="71" name="Freeform 71"/>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72" name="TextBox 72"/>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73" name="Group 73"/>
          <p:cNvGrpSpPr/>
          <p:nvPr/>
        </p:nvGrpSpPr>
        <p:grpSpPr>
          <a:xfrm>
            <a:off x="0" y="0"/>
            <a:ext cx="7560000" cy="219725"/>
            <a:chOff x="0" y="0"/>
            <a:chExt cx="2709333" cy="78745"/>
          </a:xfrm>
        </p:grpSpPr>
        <p:sp>
          <p:nvSpPr>
            <p:cNvPr id="74" name="Freeform 74"/>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75" name="TextBox 75"/>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76" name="Group 76"/>
          <p:cNvGrpSpPr/>
          <p:nvPr/>
        </p:nvGrpSpPr>
        <p:grpSpPr>
          <a:xfrm>
            <a:off x="6950053" y="10106294"/>
            <a:ext cx="415413" cy="415413"/>
            <a:chOff x="0" y="0"/>
            <a:chExt cx="812800" cy="812800"/>
          </a:xfrm>
        </p:grpSpPr>
        <p:sp>
          <p:nvSpPr>
            <p:cNvPr id="77" name="Freeform 7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s-PE"/>
            </a:p>
          </p:txBody>
        </p:sp>
        <p:sp>
          <p:nvSpPr>
            <p:cNvPr id="78" name="TextBox 78"/>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sp>
        <p:nvSpPr>
          <p:cNvPr id="79" name="TextBox 79"/>
          <p:cNvSpPr txBox="1"/>
          <p:nvPr/>
        </p:nvSpPr>
        <p:spPr>
          <a:xfrm>
            <a:off x="812609" y="1016113"/>
            <a:ext cx="2452031" cy="405056"/>
          </a:xfrm>
          <a:prstGeom prst="rect">
            <a:avLst/>
          </a:prstGeom>
        </p:spPr>
        <p:txBody>
          <a:bodyPr lIns="0" tIns="0" rIns="0" bIns="0" rtlCol="0" anchor="t">
            <a:spAutoFit/>
          </a:bodyPr>
          <a:lstStyle/>
          <a:p>
            <a:pPr algn="ctr">
              <a:lnSpc>
                <a:spcPts val="3399"/>
              </a:lnSpc>
              <a:spcBef>
                <a:spcPct val="0"/>
              </a:spcBef>
            </a:pPr>
            <a:r>
              <a:rPr lang="en-US" sz="2427" dirty="0">
                <a:solidFill>
                  <a:srgbClr val="29BBE3"/>
                </a:solidFill>
                <a:latin typeface="Montserrat ExtraBold" pitchFamily="2" charset="0"/>
              </a:rPr>
              <a:t>CONSULTORIA</a:t>
            </a:r>
          </a:p>
        </p:txBody>
      </p:sp>
      <p:sp>
        <p:nvSpPr>
          <p:cNvPr id="81" name="TextBox 81"/>
          <p:cNvSpPr txBox="1"/>
          <p:nvPr/>
        </p:nvSpPr>
        <p:spPr>
          <a:xfrm>
            <a:off x="1283320" y="2828422"/>
            <a:ext cx="4656506" cy="201530"/>
          </a:xfrm>
          <a:prstGeom prst="rect">
            <a:avLst/>
          </a:prstGeom>
        </p:spPr>
        <p:txBody>
          <a:bodyPr wrap="square" lIns="0" tIns="0" rIns="0" bIns="0" rtlCol="0" anchor="t">
            <a:spAutoFit/>
          </a:bodyPr>
          <a:lstStyle/>
          <a:p>
            <a:pPr>
              <a:lnSpc>
                <a:spcPts val="1679"/>
              </a:lnSpc>
            </a:pPr>
            <a:r>
              <a:rPr lang="en-US" sz="1200" dirty="0" err="1">
                <a:solidFill>
                  <a:srgbClr val="FFFFFF"/>
                </a:solidFill>
                <a:latin typeface="Montserrat"/>
              </a:rPr>
              <a:t>Avaliação </a:t>
            </a:r>
            <a:r>
              <a:rPr lang="en-US" sz="1200" dirty="0">
                <a:solidFill>
                  <a:srgbClr val="FFFFFF"/>
                </a:solidFill>
                <a:latin typeface="Montserrat"/>
              </a:rPr>
              <a:t>de </a:t>
            </a:r>
            <a:r>
              <a:rPr lang="en-US" sz="1200" dirty="0" err="1">
                <a:solidFill>
                  <a:srgbClr val="FFFFFF"/>
                </a:solidFill>
                <a:latin typeface="Montserrat"/>
              </a:rPr>
              <a:t>empresas</a:t>
            </a:r>
            <a:r>
              <a:rPr lang="en-US" sz="1200" dirty="0">
                <a:solidFill>
                  <a:srgbClr val="FFFFFF"/>
                </a:solidFill>
                <a:latin typeface="Montserrat"/>
              </a:rPr>
              <a:t>, </a:t>
            </a:r>
            <a:r>
              <a:rPr lang="en-US" sz="1200" dirty="0" err="1">
                <a:solidFill>
                  <a:srgbClr val="FFFFFF"/>
                </a:solidFill>
                <a:latin typeface="Montserrat"/>
              </a:rPr>
              <a:t>ações </a:t>
            </a:r>
            <a:r>
              <a:rPr lang="en-US" sz="1200" dirty="0">
                <a:solidFill>
                  <a:srgbClr val="FFFFFF"/>
                </a:solidFill>
                <a:latin typeface="Montserrat"/>
              </a:rPr>
              <a:t>e ativos intangíveis</a:t>
            </a:r>
          </a:p>
        </p:txBody>
      </p:sp>
      <p:sp>
        <p:nvSpPr>
          <p:cNvPr id="82" name="TextBox 82"/>
          <p:cNvSpPr txBox="1"/>
          <p:nvPr/>
        </p:nvSpPr>
        <p:spPr>
          <a:xfrm>
            <a:off x="1283320" y="3229254"/>
            <a:ext cx="1681363" cy="198087"/>
          </a:xfrm>
          <a:prstGeom prst="rect">
            <a:avLst/>
          </a:prstGeom>
        </p:spPr>
        <p:txBody>
          <a:bodyPr lIns="0" tIns="0" rIns="0" bIns="0" rtlCol="0" anchor="t">
            <a:spAutoFit/>
          </a:bodyPr>
          <a:lstStyle/>
          <a:p>
            <a:pPr>
              <a:lnSpc>
                <a:spcPts val="1679"/>
              </a:lnSpc>
            </a:pPr>
            <a:r>
              <a:rPr lang="en-US" sz="1200" dirty="0" err="1">
                <a:solidFill>
                  <a:srgbClr val="FFFFFF"/>
                </a:solidFill>
                <a:latin typeface="Montserrat"/>
              </a:rPr>
              <a:t>Gestão </a:t>
            </a:r>
            <a:r>
              <a:rPr lang="en-US" sz="1200" dirty="0">
                <a:solidFill>
                  <a:srgbClr val="FFFFFF"/>
                </a:solidFill>
                <a:latin typeface="Montserrat"/>
              </a:rPr>
              <a:t>de </a:t>
            </a:r>
            <a:r>
              <a:rPr lang="en-US" sz="1200" dirty="0" err="1">
                <a:solidFill>
                  <a:srgbClr val="FFFFFF"/>
                </a:solidFill>
                <a:latin typeface="Montserrat"/>
              </a:rPr>
              <a:t>ativos</a:t>
            </a:r>
            <a:endParaRPr lang="en-US" sz="1200" dirty="0">
              <a:solidFill>
                <a:srgbClr val="FFFFFF"/>
              </a:solidFill>
              <a:latin typeface="Montserrat"/>
            </a:endParaRPr>
          </a:p>
        </p:txBody>
      </p:sp>
      <p:sp>
        <p:nvSpPr>
          <p:cNvPr id="83" name="TextBox 83"/>
          <p:cNvSpPr txBox="1"/>
          <p:nvPr/>
        </p:nvSpPr>
        <p:spPr>
          <a:xfrm>
            <a:off x="1283320" y="3630087"/>
            <a:ext cx="2009297" cy="198087"/>
          </a:xfrm>
          <a:prstGeom prst="rect">
            <a:avLst/>
          </a:prstGeom>
        </p:spPr>
        <p:txBody>
          <a:bodyPr lIns="0" tIns="0" rIns="0" bIns="0" rtlCol="0" anchor="t">
            <a:spAutoFit/>
          </a:bodyPr>
          <a:lstStyle/>
          <a:p>
            <a:pPr>
              <a:lnSpc>
                <a:spcPts val="1679"/>
              </a:lnSpc>
            </a:pPr>
            <a:r>
              <a:rPr lang="en-US" sz="1200">
                <a:solidFill>
                  <a:srgbClr val="FFFFFF"/>
                </a:solidFill>
                <a:latin typeface="Montserrat"/>
              </a:rPr>
              <a:t>Gestão de estoques</a:t>
            </a:r>
          </a:p>
        </p:txBody>
      </p:sp>
      <p:sp>
        <p:nvSpPr>
          <p:cNvPr id="84" name="TextBox 84"/>
          <p:cNvSpPr txBox="1"/>
          <p:nvPr/>
        </p:nvSpPr>
        <p:spPr>
          <a:xfrm>
            <a:off x="1283320" y="4049145"/>
            <a:ext cx="4298539" cy="198087"/>
          </a:xfrm>
          <a:prstGeom prst="rect">
            <a:avLst/>
          </a:prstGeom>
        </p:spPr>
        <p:txBody>
          <a:bodyPr lIns="0" tIns="0" rIns="0" bIns="0" rtlCol="0" anchor="t">
            <a:spAutoFit/>
          </a:bodyPr>
          <a:lstStyle/>
          <a:p>
            <a:pPr>
              <a:lnSpc>
                <a:spcPts val="1679"/>
              </a:lnSpc>
            </a:pPr>
            <a:r>
              <a:rPr lang="en-US" sz="1200">
                <a:solidFill>
                  <a:srgbClr val="FFFFFF"/>
                </a:solidFill>
                <a:latin typeface="Montserrat"/>
              </a:rPr>
              <a:t>Captação de capital</a:t>
            </a:r>
          </a:p>
        </p:txBody>
      </p:sp>
      <p:sp>
        <p:nvSpPr>
          <p:cNvPr id="85" name="TextBox 85"/>
          <p:cNvSpPr txBox="1"/>
          <p:nvPr/>
        </p:nvSpPr>
        <p:spPr>
          <a:xfrm>
            <a:off x="1283320" y="4469027"/>
            <a:ext cx="2328043" cy="198087"/>
          </a:xfrm>
          <a:prstGeom prst="rect">
            <a:avLst/>
          </a:prstGeom>
        </p:spPr>
        <p:txBody>
          <a:bodyPr lIns="0" tIns="0" rIns="0" bIns="0" rtlCol="0" anchor="t">
            <a:spAutoFit/>
          </a:bodyPr>
          <a:lstStyle/>
          <a:p>
            <a:pPr>
              <a:lnSpc>
                <a:spcPts val="1679"/>
              </a:lnSpc>
            </a:pPr>
            <a:r>
              <a:rPr lang="en-US" sz="1200">
                <a:solidFill>
                  <a:srgbClr val="FFFFFF"/>
                </a:solidFill>
                <a:latin typeface="Montserrat"/>
              </a:rPr>
              <a:t>Reestruturação de dívidas</a:t>
            </a:r>
          </a:p>
        </p:txBody>
      </p:sp>
      <p:sp>
        <p:nvSpPr>
          <p:cNvPr id="86" name="TextBox 86"/>
          <p:cNvSpPr txBox="1"/>
          <p:nvPr/>
        </p:nvSpPr>
        <p:spPr>
          <a:xfrm>
            <a:off x="1283320" y="4884176"/>
            <a:ext cx="5926467" cy="201530"/>
          </a:xfrm>
          <a:prstGeom prst="rect">
            <a:avLst/>
          </a:prstGeom>
        </p:spPr>
        <p:txBody>
          <a:bodyPr lIns="0" tIns="0" rIns="0" bIns="0" rtlCol="0" anchor="t">
            <a:spAutoFit/>
          </a:bodyPr>
          <a:lstStyle/>
          <a:p>
            <a:pPr>
              <a:lnSpc>
                <a:spcPts val="1679"/>
              </a:lnSpc>
            </a:pPr>
            <a:r>
              <a:rPr lang="en-US" sz="1200" dirty="0" err="1">
                <a:solidFill>
                  <a:srgbClr val="FFFFFF"/>
                </a:solidFill>
                <a:latin typeface="Montserrat"/>
              </a:rPr>
              <a:t>Avaliação </a:t>
            </a:r>
            <a:r>
              <a:rPr lang="en-US" sz="1200" dirty="0">
                <a:solidFill>
                  <a:srgbClr val="FFFFFF"/>
                </a:solidFill>
                <a:latin typeface="Montserrat"/>
              </a:rPr>
              <a:t>e </a:t>
            </a:r>
            <a:r>
              <a:rPr lang="en-US" sz="1200" dirty="0" err="1">
                <a:solidFill>
                  <a:srgbClr val="FFFFFF"/>
                </a:solidFill>
                <a:latin typeface="Montserrat"/>
              </a:rPr>
              <a:t>modelagem financeira</a:t>
            </a:r>
            <a:endParaRPr lang="en-US" sz="1200" dirty="0">
              <a:solidFill>
                <a:srgbClr val="FFFFFF"/>
              </a:solidFill>
              <a:latin typeface="Montserrat"/>
            </a:endParaRPr>
          </a:p>
        </p:txBody>
      </p:sp>
      <p:sp>
        <p:nvSpPr>
          <p:cNvPr id="87" name="TextBox 87"/>
          <p:cNvSpPr txBox="1"/>
          <p:nvPr/>
        </p:nvSpPr>
        <p:spPr>
          <a:xfrm>
            <a:off x="1297135" y="5289741"/>
            <a:ext cx="3523331" cy="201530"/>
          </a:xfrm>
          <a:prstGeom prst="rect">
            <a:avLst/>
          </a:prstGeom>
        </p:spPr>
        <p:txBody>
          <a:bodyPr lIns="0" tIns="0" rIns="0" bIns="0" rtlCol="0" anchor="t">
            <a:spAutoFit/>
          </a:bodyPr>
          <a:lstStyle/>
          <a:p>
            <a:pPr>
              <a:lnSpc>
                <a:spcPts val="1679"/>
              </a:lnSpc>
            </a:pPr>
            <a:r>
              <a:rPr lang="en-US" sz="1200" dirty="0" err="1">
                <a:solidFill>
                  <a:srgbClr val="FFFFFF"/>
                </a:solidFill>
                <a:latin typeface="Montserrat"/>
              </a:rPr>
              <a:t>Avaliação </a:t>
            </a:r>
            <a:r>
              <a:rPr lang="en-US" sz="1200" dirty="0">
                <a:solidFill>
                  <a:srgbClr val="FFFFFF"/>
                </a:solidFill>
                <a:latin typeface="Montserrat"/>
              </a:rPr>
              <a:t>Patrimonial</a:t>
            </a:r>
          </a:p>
        </p:txBody>
      </p:sp>
      <p:sp>
        <p:nvSpPr>
          <p:cNvPr id="92" name="TextBox 92"/>
          <p:cNvSpPr txBox="1"/>
          <p:nvPr/>
        </p:nvSpPr>
        <p:spPr>
          <a:xfrm>
            <a:off x="892221" y="2832521"/>
            <a:ext cx="167079" cy="201530"/>
          </a:xfrm>
          <a:prstGeom prst="rect">
            <a:avLst/>
          </a:prstGeom>
        </p:spPr>
        <p:txBody>
          <a:bodyPr lIns="0" tIns="0" rIns="0" bIns="0" rtlCol="0" anchor="t">
            <a:spAutoFit/>
          </a:bodyPr>
          <a:lstStyle/>
          <a:p>
            <a:pPr algn="ctr">
              <a:lnSpc>
                <a:spcPts val="1679"/>
              </a:lnSpc>
            </a:pPr>
            <a:r>
              <a:rPr lang="en-US" sz="1200" dirty="0">
                <a:solidFill>
                  <a:srgbClr val="272E50"/>
                </a:solidFill>
                <a:latin typeface="Montserrat"/>
              </a:rPr>
              <a:t>1</a:t>
            </a:r>
          </a:p>
        </p:txBody>
      </p:sp>
      <p:sp>
        <p:nvSpPr>
          <p:cNvPr id="93" name="TextBox 93"/>
          <p:cNvSpPr txBox="1"/>
          <p:nvPr/>
        </p:nvSpPr>
        <p:spPr>
          <a:xfrm>
            <a:off x="888519" y="3218610"/>
            <a:ext cx="167079" cy="201530"/>
          </a:xfrm>
          <a:prstGeom prst="rect">
            <a:avLst/>
          </a:prstGeom>
        </p:spPr>
        <p:txBody>
          <a:bodyPr lIns="0" tIns="0" rIns="0" bIns="0" rtlCol="0" anchor="t">
            <a:spAutoFit/>
          </a:bodyPr>
          <a:lstStyle/>
          <a:p>
            <a:pPr algn="ctr">
              <a:lnSpc>
                <a:spcPts val="1679"/>
              </a:lnSpc>
            </a:pPr>
            <a:r>
              <a:rPr lang="en-US" sz="1200" dirty="0">
                <a:solidFill>
                  <a:srgbClr val="29BBE3"/>
                </a:solidFill>
                <a:latin typeface="Montserrat"/>
              </a:rPr>
              <a:t>2</a:t>
            </a:r>
          </a:p>
        </p:txBody>
      </p:sp>
      <p:sp>
        <p:nvSpPr>
          <p:cNvPr id="94" name="TextBox 94"/>
          <p:cNvSpPr txBox="1"/>
          <p:nvPr/>
        </p:nvSpPr>
        <p:spPr>
          <a:xfrm>
            <a:off x="888518" y="3633414"/>
            <a:ext cx="167079" cy="201530"/>
          </a:xfrm>
          <a:prstGeom prst="rect">
            <a:avLst/>
          </a:prstGeom>
        </p:spPr>
        <p:txBody>
          <a:bodyPr wrap="square" lIns="0" tIns="0" rIns="0" bIns="0" rtlCol="0" anchor="t">
            <a:spAutoFit/>
          </a:bodyPr>
          <a:lstStyle/>
          <a:p>
            <a:pPr algn="ctr">
              <a:lnSpc>
                <a:spcPts val="1679"/>
              </a:lnSpc>
            </a:pPr>
            <a:r>
              <a:rPr lang="en-US" sz="1200" dirty="0">
                <a:solidFill>
                  <a:srgbClr val="272E50"/>
                </a:solidFill>
                <a:latin typeface="Montserrat"/>
              </a:rPr>
              <a:t>3</a:t>
            </a:r>
          </a:p>
        </p:txBody>
      </p:sp>
      <p:sp>
        <p:nvSpPr>
          <p:cNvPr id="95" name="TextBox 95"/>
          <p:cNvSpPr txBox="1"/>
          <p:nvPr/>
        </p:nvSpPr>
        <p:spPr>
          <a:xfrm>
            <a:off x="890315" y="4040778"/>
            <a:ext cx="142368" cy="201530"/>
          </a:xfrm>
          <a:prstGeom prst="rect">
            <a:avLst/>
          </a:prstGeom>
        </p:spPr>
        <p:txBody>
          <a:bodyPr wrap="square" lIns="0" tIns="0" rIns="0" bIns="0" rtlCol="0" anchor="t">
            <a:spAutoFit/>
          </a:bodyPr>
          <a:lstStyle/>
          <a:p>
            <a:pPr algn="ctr">
              <a:lnSpc>
                <a:spcPts val="1679"/>
              </a:lnSpc>
            </a:pPr>
            <a:r>
              <a:rPr lang="en-US" sz="1200" dirty="0">
                <a:solidFill>
                  <a:srgbClr val="29BBE3"/>
                </a:solidFill>
                <a:latin typeface="Montserrat"/>
              </a:rPr>
              <a:t>4</a:t>
            </a:r>
          </a:p>
        </p:txBody>
      </p:sp>
      <p:sp>
        <p:nvSpPr>
          <p:cNvPr id="96" name="TextBox 96"/>
          <p:cNvSpPr txBox="1"/>
          <p:nvPr/>
        </p:nvSpPr>
        <p:spPr>
          <a:xfrm>
            <a:off x="892221" y="4477716"/>
            <a:ext cx="167079" cy="201530"/>
          </a:xfrm>
          <a:prstGeom prst="rect">
            <a:avLst/>
          </a:prstGeom>
        </p:spPr>
        <p:txBody>
          <a:bodyPr lIns="0" tIns="0" rIns="0" bIns="0" rtlCol="0" anchor="t">
            <a:spAutoFit/>
          </a:bodyPr>
          <a:lstStyle/>
          <a:p>
            <a:pPr algn="ctr">
              <a:lnSpc>
                <a:spcPts val="1679"/>
              </a:lnSpc>
            </a:pPr>
            <a:r>
              <a:rPr lang="en-US" sz="1200" dirty="0">
                <a:solidFill>
                  <a:srgbClr val="272E50"/>
                </a:solidFill>
                <a:latin typeface="Montserrat"/>
              </a:rPr>
              <a:t>5</a:t>
            </a:r>
          </a:p>
        </p:txBody>
      </p:sp>
      <p:sp>
        <p:nvSpPr>
          <p:cNvPr id="97" name="TextBox 97"/>
          <p:cNvSpPr txBox="1"/>
          <p:nvPr/>
        </p:nvSpPr>
        <p:spPr>
          <a:xfrm>
            <a:off x="888807" y="4887479"/>
            <a:ext cx="167079" cy="201530"/>
          </a:xfrm>
          <a:prstGeom prst="rect">
            <a:avLst/>
          </a:prstGeom>
        </p:spPr>
        <p:txBody>
          <a:bodyPr lIns="0" tIns="0" rIns="0" bIns="0" rtlCol="0" anchor="t">
            <a:spAutoFit/>
          </a:bodyPr>
          <a:lstStyle/>
          <a:p>
            <a:pPr algn="ctr">
              <a:lnSpc>
                <a:spcPts val="1679"/>
              </a:lnSpc>
            </a:pPr>
            <a:r>
              <a:rPr lang="en-US" sz="1200" dirty="0">
                <a:solidFill>
                  <a:srgbClr val="29BBE3"/>
                </a:solidFill>
                <a:latin typeface="Montserrat"/>
              </a:rPr>
              <a:t>6</a:t>
            </a:r>
          </a:p>
        </p:txBody>
      </p:sp>
      <p:sp>
        <p:nvSpPr>
          <p:cNvPr id="98" name="TextBox 98"/>
          <p:cNvSpPr txBox="1"/>
          <p:nvPr/>
        </p:nvSpPr>
        <p:spPr>
          <a:xfrm>
            <a:off x="900845" y="5284956"/>
            <a:ext cx="167079" cy="201530"/>
          </a:xfrm>
          <a:prstGeom prst="rect">
            <a:avLst/>
          </a:prstGeom>
        </p:spPr>
        <p:txBody>
          <a:bodyPr lIns="0" tIns="0" rIns="0" bIns="0" rtlCol="0" anchor="t">
            <a:spAutoFit/>
          </a:bodyPr>
          <a:lstStyle/>
          <a:p>
            <a:pPr algn="ctr">
              <a:lnSpc>
                <a:spcPts val="1679"/>
              </a:lnSpc>
            </a:pPr>
            <a:r>
              <a:rPr lang="en-US" sz="1200" dirty="0">
                <a:solidFill>
                  <a:srgbClr val="272E50"/>
                </a:solidFill>
                <a:latin typeface="Montserrat"/>
              </a:rPr>
              <a:t>7</a:t>
            </a:r>
          </a:p>
        </p:txBody>
      </p:sp>
      <p:sp>
        <p:nvSpPr>
          <p:cNvPr id="100" name="TextBox 100"/>
          <p:cNvSpPr txBox="1"/>
          <p:nvPr/>
        </p:nvSpPr>
        <p:spPr>
          <a:xfrm>
            <a:off x="874360" y="1559720"/>
            <a:ext cx="6429184" cy="1036154"/>
          </a:xfrm>
          <a:prstGeom prst="rect">
            <a:avLst/>
          </a:prstGeom>
        </p:spPr>
        <p:txBody>
          <a:bodyPr lIns="0" tIns="0" rIns="0" bIns="0" rtlCol="0" anchor="t">
            <a:spAutoFit/>
          </a:bodyPr>
          <a:lstStyle/>
          <a:p>
            <a:pPr algn="just">
              <a:lnSpc>
                <a:spcPts val="1680"/>
              </a:lnSpc>
            </a:pPr>
            <a:r>
              <a:rPr lang="en-US" sz="1200" dirty="0">
                <a:solidFill>
                  <a:srgbClr val="223F6A"/>
                </a:solidFill>
                <a:latin typeface="Montserrat"/>
              </a:rPr>
              <a:t>A </a:t>
            </a:r>
            <a:r>
              <a:rPr lang="en-US" sz="1200" dirty="0" err="1">
                <a:solidFill>
                  <a:srgbClr val="223F6A"/>
                </a:solidFill>
                <a:latin typeface="Montserrat"/>
              </a:rPr>
              <a:t>consultoria tem como objetivo </a:t>
            </a:r>
            <a:r>
              <a:rPr lang="en-US" sz="1200" dirty="0">
                <a:solidFill>
                  <a:srgbClr val="223F6A"/>
                </a:solidFill>
                <a:latin typeface="Montserrat"/>
              </a:rPr>
              <a:t>ajudar </a:t>
            </a:r>
            <a:r>
              <a:rPr lang="en-US" sz="1200" dirty="0" err="1">
                <a:solidFill>
                  <a:srgbClr val="223F6A"/>
                </a:solidFill>
                <a:latin typeface="Montserrat"/>
              </a:rPr>
              <a:t>nossos clientes </a:t>
            </a:r>
            <a:r>
              <a:rPr lang="en-US" sz="1200" dirty="0">
                <a:solidFill>
                  <a:srgbClr val="223F6A"/>
                </a:solidFill>
                <a:latin typeface="Montserrat"/>
              </a:rPr>
              <a:t>a </a:t>
            </a:r>
            <a:r>
              <a:rPr lang="en-US" sz="1200" dirty="0" err="1">
                <a:solidFill>
                  <a:srgbClr val="223F6A"/>
                </a:solidFill>
                <a:latin typeface="Montserrat"/>
              </a:rPr>
              <a:t>alcançar </a:t>
            </a:r>
            <a:r>
              <a:rPr lang="en-US" sz="1200" dirty="0">
                <a:solidFill>
                  <a:srgbClr val="223F6A"/>
                </a:solidFill>
                <a:latin typeface="Montserrat"/>
              </a:rPr>
              <a:t>suas </a:t>
            </a:r>
            <a:r>
              <a:rPr lang="en-US" sz="1200" dirty="0" err="1">
                <a:solidFill>
                  <a:srgbClr val="223F6A"/>
                </a:solidFill>
                <a:latin typeface="Montserrat"/>
              </a:rPr>
              <a:t>metas comerciais</a:t>
            </a:r>
            <a:r>
              <a:rPr lang="en-US" sz="1200" dirty="0">
                <a:solidFill>
                  <a:srgbClr val="223F6A"/>
                </a:solidFill>
                <a:latin typeface="Montserrat"/>
              </a:rPr>
              <a:t>, </a:t>
            </a:r>
            <a:r>
              <a:rPr lang="en-US" sz="1200" dirty="0" err="1">
                <a:solidFill>
                  <a:srgbClr val="223F6A"/>
                </a:solidFill>
                <a:latin typeface="Montserrat"/>
              </a:rPr>
              <a:t>oferecendo soluções eficazes </a:t>
            </a:r>
            <a:r>
              <a:rPr lang="en-US" sz="1200" dirty="0">
                <a:solidFill>
                  <a:srgbClr val="223F6A"/>
                </a:solidFill>
                <a:latin typeface="Montserrat"/>
              </a:rPr>
              <a:t>que </a:t>
            </a:r>
            <a:r>
              <a:rPr lang="en-US" sz="1200" dirty="0" err="1">
                <a:solidFill>
                  <a:srgbClr val="223F6A"/>
                </a:solidFill>
                <a:latin typeface="Montserrat"/>
              </a:rPr>
              <a:t>combinam inovação </a:t>
            </a:r>
            <a:r>
              <a:rPr lang="en-US" sz="1200" dirty="0">
                <a:solidFill>
                  <a:srgbClr val="223F6A"/>
                </a:solidFill>
                <a:latin typeface="Montserrat"/>
              </a:rPr>
              <a:t>e </a:t>
            </a:r>
            <a:r>
              <a:rPr lang="en-US" sz="1200" dirty="0" err="1">
                <a:solidFill>
                  <a:srgbClr val="223F6A"/>
                </a:solidFill>
                <a:latin typeface="Montserrat"/>
              </a:rPr>
              <a:t>práticas reconhecidas no setor</a:t>
            </a:r>
            <a:r>
              <a:rPr lang="en-US" sz="1200" dirty="0">
                <a:solidFill>
                  <a:srgbClr val="223F6A"/>
                </a:solidFill>
                <a:latin typeface="Montserrat"/>
              </a:rPr>
              <a:t>. </a:t>
            </a:r>
          </a:p>
          <a:p>
            <a:pPr algn="just">
              <a:lnSpc>
                <a:spcPts val="1680"/>
              </a:lnSpc>
            </a:pPr>
            <a:endParaRPr lang="en-US" sz="1200" dirty="0">
              <a:solidFill>
                <a:srgbClr val="223F6A"/>
              </a:solidFill>
              <a:latin typeface="Montserrat"/>
            </a:endParaRPr>
          </a:p>
          <a:p>
            <a:pPr marL="0" lvl="0" indent="0" algn="just">
              <a:lnSpc>
                <a:spcPts val="1680"/>
              </a:lnSpc>
              <a:spcBef>
                <a:spcPct val="0"/>
              </a:spcBef>
            </a:pPr>
            <a:r>
              <a:rPr lang="en-US" sz="1200" dirty="0">
                <a:solidFill>
                  <a:srgbClr val="223F6A"/>
                </a:solidFill>
                <a:latin typeface="Montserrat"/>
              </a:rPr>
              <a:t>Os </a:t>
            </a:r>
            <a:r>
              <a:rPr lang="en-US" sz="1200" dirty="0" err="1">
                <a:solidFill>
                  <a:srgbClr val="223F6A"/>
                </a:solidFill>
                <a:latin typeface="Montserrat"/>
              </a:rPr>
              <a:t>serviços </a:t>
            </a:r>
            <a:r>
              <a:rPr lang="en-US" sz="1200" dirty="0">
                <a:solidFill>
                  <a:srgbClr val="223F6A"/>
                </a:solidFill>
                <a:latin typeface="Montserrat"/>
              </a:rPr>
              <a:t>que </a:t>
            </a:r>
            <a:r>
              <a:rPr lang="en-US" sz="1200" dirty="0" err="1">
                <a:solidFill>
                  <a:srgbClr val="223F6A"/>
                </a:solidFill>
                <a:latin typeface="Montserrat"/>
              </a:rPr>
              <a:t>oferecemos </a:t>
            </a:r>
            <a:r>
              <a:rPr lang="en-US" sz="1200" dirty="0">
                <a:solidFill>
                  <a:srgbClr val="223F6A"/>
                </a:solidFill>
                <a:latin typeface="Montserrat"/>
              </a:rPr>
              <a:t>são </a:t>
            </a:r>
            <a:r>
              <a:rPr lang="en-US" sz="1200" dirty="0" err="1">
                <a:solidFill>
                  <a:srgbClr val="223F6A"/>
                </a:solidFill>
                <a:latin typeface="Montserrat"/>
              </a:rPr>
              <a:t>os seguintes</a:t>
            </a:r>
            <a:r>
              <a:rPr lang="en-US" sz="1200" dirty="0">
                <a:solidFill>
                  <a:srgbClr val="223F6A"/>
                </a:solidFill>
                <a:latin typeface="Montserrat"/>
              </a:rPr>
              <a:t>:</a:t>
            </a:r>
          </a:p>
        </p:txBody>
      </p:sp>
      <p:sp>
        <p:nvSpPr>
          <p:cNvPr id="101" name="TextBox 101"/>
          <p:cNvSpPr txBox="1"/>
          <p:nvPr/>
        </p:nvSpPr>
        <p:spPr>
          <a:xfrm>
            <a:off x="7011976" y="10183016"/>
            <a:ext cx="291567" cy="252443"/>
          </a:xfrm>
          <a:prstGeom prst="rect">
            <a:avLst/>
          </a:prstGeom>
        </p:spPr>
        <p:txBody>
          <a:bodyPr lIns="0" tIns="0" rIns="0" bIns="0" rtlCol="0" anchor="t">
            <a:spAutoFit/>
          </a:bodyPr>
          <a:lstStyle/>
          <a:p>
            <a:pPr marL="0" lvl="0" indent="0" algn="l">
              <a:lnSpc>
                <a:spcPts val="2031"/>
              </a:lnSpc>
              <a:spcBef>
                <a:spcPct val="0"/>
              </a:spcBef>
            </a:pPr>
            <a:r>
              <a:rPr lang="en-US" sz="1599">
                <a:solidFill>
                  <a:srgbClr val="272E50"/>
                </a:solidFill>
                <a:latin typeface="Montserrat Bold"/>
              </a:rPr>
              <a:t>09</a:t>
            </a:r>
          </a:p>
        </p:txBody>
      </p:sp>
      <p:pic>
        <p:nvPicPr>
          <p:cNvPr id="80" name="Imagen 79">
            <a:extLst>
              <a:ext uri="{FF2B5EF4-FFF2-40B4-BE49-F238E27FC236}">
                <a16:creationId xmlns:a16="http://schemas.microsoft.com/office/drawing/2014/main" id="{309E455C-DBAA-4B3B-BA29-B450272303E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38941" y="9930055"/>
            <a:ext cx="2062621" cy="80595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477414f3-47d8-4c89-bd23-3d9f9f13ccf8" xsi:nil="true"/>
    <SharedWithUsers xmlns="70d9ded7-eee8-4e9a-96bd-e50a9c459ccc">
      <UserInfo>
        <DisplayName/>
        <AccountId xsi:nil="true"/>
        <AccountType/>
      </UserInfo>
    </SharedWithUsers>
    <lcf76f155ced4ddcb4097134ff3c332f xmlns="477414f3-47d8-4c89-bd23-3d9f9f13ccf8">
      <Terms xmlns="http://schemas.microsoft.com/office/infopath/2007/PartnerControls"/>
    </lcf76f155ced4ddcb4097134ff3c332f>
    <TaxCatchAll xmlns="70d9ded7-eee8-4e9a-96bd-e50a9c459c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19381FC126681F4F96708DC592126BCF" ma:contentTypeVersion="18" ma:contentTypeDescription="Crear nuevo documento." ma:contentTypeScope="" ma:versionID="70132b774a5df694bee15c94848b3911">
  <xsd:schema xmlns:xsd="http://www.w3.org/2001/XMLSchema" xmlns:xs="http://www.w3.org/2001/XMLSchema" xmlns:p="http://schemas.microsoft.com/office/2006/metadata/properties" xmlns:ns2="70d9ded7-eee8-4e9a-96bd-e50a9c459ccc" xmlns:ns3="477414f3-47d8-4c89-bd23-3d9f9f13ccf8" targetNamespace="http://schemas.microsoft.com/office/2006/metadata/properties" ma:root="true" ma:fieldsID="f5626eb4826f92260871e531768ced93" ns2:_="" ns3:_="">
    <xsd:import namespace="70d9ded7-eee8-4e9a-96bd-e50a9c459ccc"/>
    <xsd:import namespace="477414f3-47d8-4c89-bd23-3d9f9f13ccf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AutoKeyPoints" minOccurs="0"/>
                <xsd:element ref="ns3:MediaServiceKeyPoint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d9ded7-eee8-4e9a-96bd-e50a9c459ccc"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bab2f14e-f0c0-4981-af57-09f22ec19056}" ma:internalName="TaxCatchAll" ma:showField="CatchAllData" ma:web="70d9ded7-eee8-4e9a-96bd-e50a9c459cc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77414f3-47d8-4c89-bd23-3d9f9f13ccf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333f3677-3c19-4a56-bd25-dde6990c6b3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AFD475-20AC-4E6E-916C-727CB44B371F}">
  <ds:schemaRefs>
    <ds:schemaRef ds:uri="http://schemas.microsoft.com/sharepoint/v3/contenttype/forms"/>
  </ds:schemaRefs>
</ds:datastoreItem>
</file>

<file path=customXml/itemProps2.xml><?xml version="1.0" encoding="utf-8"?>
<ds:datastoreItem xmlns:ds="http://schemas.openxmlformats.org/officeDocument/2006/customXml" ds:itemID="{0232846B-F880-45DA-9370-D3A73499C9C4}">
  <ds:schemaRefs>
    <ds:schemaRef ds:uri="http://schemas.microsoft.com/office/2006/metadata/properties"/>
    <ds:schemaRef ds:uri="http://schemas.microsoft.com/office/infopath/2007/PartnerControls"/>
    <ds:schemaRef ds:uri="477414f3-47d8-4c89-bd23-3d9f9f13ccf8"/>
    <ds:schemaRef ds:uri="70d9ded7-eee8-4e9a-96bd-e50a9c459ccc"/>
  </ds:schemaRefs>
</ds:datastoreItem>
</file>

<file path=customXml/itemProps3.xml><?xml version="1.0" encoding="utf-8"?>
<ds:datastoreItem xmlns:ds="http://schemas.openxmlformats.org/officeDocument/2006/customXml" ds:itemID="{7949CBC9-8BE8-447F-9AE3-F13798ED19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d9ded7-eee8-4e9a-96bd-e50a9c459ccc"/>
    <ds:schemaRef ds:uri="477414f3-47d8-4c89-bd23-3d9f9f13cc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727</TotalTime>
  <Words>1680</Words>
  <Application>Microsoft Office PowerPoint</Application>
  <PresentationFormat>Personalizado</PresentationFormat>
  <Paragraphs>189</Paragraphs>
  <Slides>13</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13</vt:i4>
      </vt:variant>
    </vt:vector>
  </HeadingPairs>
  <TitlesOfParts>
    <vt:vector size="22" baseType="lpstr">
      <vt:lpstr>Montserrat Bold</vt:lpstr>
      <vt:lpstr>Montserrat</vt:lpstr>
      <vt:lpstr>Montserrat Thin</vt:lpstr>
      <vt:lpstr>Arial</vt:lpstr>
      <vt:lpstr>Montserrat Medium</vt:lpstr>
      <vt:lpstr>Calibri</vt:lpstr>
      <vt:lpstr>Montserrat ExtraBold</vt:lpstr>
      <vt:lpstr>Arimo</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keywords>, docId:6CFE8713B5C627F83498FECE28608CBB</cp:keywords>
  <cp:lastModifiedBy>Dayanne Mallqui</cp:lastModifiedBy>
  <cp:revision>71</cp:revision>
  <dcterms:created xsi:type="dcterms:W3CDTF">2006-08-16T00:00:00Z</dcterms:created>
  <dcterms:modified xsi:type="dcterms:W3CDTF">2026-06-26T14:04:47Z</dcterms:modified>
  <dc:identifier>DAFjTd37wmo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0x01010019381FC126681F4F96708DC592126BCF</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